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9" r:id="rId3"/>
    <p:sldId id="280" r:id="rId4"/>
    <p:sldId id="286" r:id="rId5"/>
    <p:sldId id="285" r:id="rId6"/>
    <p:sldId id="283" r:id="rId7"/>
    <p:sldId id="288" r:id="rId8"/>
    <p:sldId id="293" r:id="rId9"/>
    <p:sldId id="295" r:id="rId10"/>
    <p:sldId id="294" r:id="rId11"/>
    <p:sldId id="284" r:id="rId12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15"/>
    </p:embeddedFont>
    <p:embeddedFont>
      <p:font typeface="Lato" panose="020F0502020204030203" pitchFamily="34" charset="0"/>
      <p:regular r:id="rId16"/>
      <p:bold r:id="rId17"/>
      <p:italic r:id="rId18"/>
      <p:boldItalic r:id="rId19"/>
    </p:embeddedFont>
    <p:embeddedFont>
      <p:font typeface="Lato Light" panose="020F0302020204030203" pitchFamily="34" charset="0"/>
      <p:regular r:id="rId20"/>
      <p: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ine Bouhours" initials="AB" lastIdx="5" clrIdx="0">
    <p:extLst>
      <p:ext uri="{19B8F6BF-5375-455C-9EA6-DF929625EA0E}">
        <p15:presenceInfo xmlns:p15="http://schemas.microsoft.com/office/powerpoint/2012/main" userId="S-1-5-21-1052132682-238272870-701152441-162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3A39"/>
    <a:srgbClr val="3B81B7"/>
    <a:srgbClr val="1B4D81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750" autoAdjust="0"/>
  </p:normalViewPr>
  <p:slideViewPr>
    <p:cSldViewPr>
      <p:cViewPr varScale="1">
        <p:scale>
          <a:sx n="133" d="100"/>
          <a:sy n="133" d="100"/>
        </p:scale>
        <p:origin x="882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12/19/2024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‹N°›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12/19/2024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14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2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8" r:id="rId10"/>
    <p:sldLayoutId id="2147483664" r:id="rId11"/>
    <p:sldLayoutId id="2147483674" r:id="rId12"/>
    <p:sldLayoutId id="2147483669" r:id="rId13"/>
    <p:sldLayoutId id="2147483671" r:id="rId14"/>
    <p:sldLayoutId id="2147483672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0.png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Heat and Moisture </a:t>
            </a:r>
            <a:r>
              <a:rPr lang="en-US" dirty="0"/>
              <a:t>T</a:t>
            </a:r>
            <a:r>
              <a:rPr lang="en-US" noProof="0" dirty="0" err="1"/>
              <a:t>ransport</a:t>
            </a:r>
            <a:r>
              <a:rPr lang="en-US" noProof="0" dirty="0"/>
              <a:t> in a </a:t>
            </a:r>
            <a:r>
              <a:rPr lang="en-US" dirty="0"/>
              <a:t>W</a:t>
            </a:r>
            <a:r>
              <a:rPr lang="en-US" noProof="0" dirty="0"/>
              <a:t>all, Response Analysis</a:t>
            </a:r>
          </a:p>
        </p:txBody>
      </p:sp>
    </p:spTree>
    <p:extLst>
      <p:ext uri="{BB962C8B-B14F-4D97-AF65-F5344CB8AC3E}">
        <p14:creationId xmlns:p14="http://schemas.microsoft.com/office/powerpoint/2010/main" val="3131436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Moisture content on inner surface in time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83D9D0-DD8D-475D-B402-ED2F97110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582" y="648000"/>
            <a:ext cx="5830836" cy="437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831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Validation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Numerical results obtained with COMSOL Multiphysics are in good agreement with the results of the benchmark.</a:t>
            </a:r>
            <a:endParaRPr lang="en-US" noProof="0" dirty="0"/>
          </a:p>
          <a:p>
            <a:r>
              <a:rPr lang="en-US" noProof="0" dirty="0"/>
              <a:t>Tools used in the model: </a:t>
            </a:r>
          </a:p>
          <a:p>
            <a:pPr lvl="1"/>
            <a:r>
              <a:rPr lang="en-US" noProof="0" dirty="0"/>
              <a:t>Heat and Moisture Transport in Building Materials predefined interface.  </a:t>
            </a:r>
          </a:p>
        </p:txBody>
      </p:sp>
    </p:spTree>
    <p:extLst>
      <p:ext uri="{BB962C8B-B14F-4D97-AF65-F5344CB8AC3E}">
        <p14:creationId xmlns:p14="http://schemas.microsoft.com/office/powerpoint/2010/main" val="826007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description</a:t>
            </a:r>
            <a:endParaRPr lang="en-US" noProof="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The wall consists of load bearing and finishing material (hygroscopic).</a:t>
            </a:r>
          </a:p>
          <a:p>
            <a:r>
              <a:rPr lang="en-US" noProof="0" dirty="0"/>
              <a:t>Simulation is over 5 days, with variable exterior temperature, interior pressure and moisture flux on the exterior side.</a:t>
            </a:r>
          </a:p>
          <a:p>
            <a:r>
              <a:rPr lang="en-US" dirty="0"/>
              <a:t>1D model is defined in HAMSTAD-WP2 Modeling, </a:t>
            </a:r>
            <a:r>
              <a:rPr lang="en-US"/>
              <a:t>Benchmark 4:</a:t>
            </a:r>
            <a:endParaRPr lang="en-US" dirty="0"/>
          </a:p>
          <a:p>
            <a:pPr lvl="1"/>
            <a:r>
              <a:rPr lang="en-US" dirty="0"/>
              <a:t>Project for the validation of numerical simulations for coupled heat and moisture transport in building materials.</a:t>
            </a:r>
          </a:p>
          <a:p>
            <a:pPr lvl="1"/>
            <a:r>
              <a:rPr lang="en-US" dirty="0"/>
              <a:t>Reference: </a:t>
            </a:r>
            <a:r>
              <a:rPr lang="en-US" i="1" dirty="0" err="1"/>
              <a:t>Hagentoft</a:t>
            </a:r>
            <a:r>
              <a:rPr lang="en-US" i="1" dirty="0"/>
              <a:t>, C.E.: HAMSTAD WP 2 Modeling – Final report: Methodology of HAM-modeling R-02:8. Gothenburg, Department of Building Physics, Chalmers University of Technology (2002)</a:t>
            </a:r>
            <a:r>
              <a:rPr lang="en-US" dirty="0"/>
              <a:t>.</a:t>
            </a:r>
          </a:p>
          <a:p>
            <a:pPr marL="857250" lvl="2" indent="0">
              <a:buNone/>
            </a:pPr>
            <a:endParaRPr lang="en-US" noProof="0" dirty="0"/>
          </a:p>
          <a:p>
            <a:pPr marL="457200" lvl="1" indent="0">
              <a:buNone/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847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&amp; Material properties</a:t>
            </a:r>
          </a:p>
        </p:txBody>
      </p:sp>
      <p:sp>
        <p:nvSpPr>
          <p:cNvPr id="8" name="Rectangle 7"/>
          <p:cNvSpPr/>
          <p:nvPr/>
        </p:nvSpPr>
        <p:spPr>
          <a:xfrm>
            <a:off x="1197317" y="1500660"/>
            <a:ext cx="1126881" cy="2072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272301" y="2405314"/>
                <a:ext cx="984852" cy="545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Exterior,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301" y="2405314"/>
                <a:ext cx="984852" cy="545342"/>
              </a:xfrm>
              <a:prstGeom prst="rect">
                <a:avLst/>
              </a:prstGeom>
              <a:blipFill rotWithShape="0">
                <a:blip r:embed="rId2"/>
                <a:stretch>
                  <a:fillRect l="-1863" t="-2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2833726" y="2405314"/>
                <a:ext cx="945102" cy="545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Interior,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3726" y="2405314"/>
                <a:ext cx="945102" cy="545342"/>
              </a:xfrm>
              <a:prstGeom prst="rect">
                <a:avLst/>
              </a:prstGeom>
              <a:blipFill rotWithShape="0">
                <a:blip r:embed="rId3"/>
                <a:stretch>
                  <a:fillRect l="-1935" t="-2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4644008" y="1028700"/>
                <a:ext cx="4320480" cy="375285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Material properties for moisture transport:</a:t>
                </a:r>
              </a:p>
              <a:p>
                <a:pPr lvl="1"/>
                <a:r>
                  <a:rPr lang="en-US" dirty="0"/>
                  <a:t>Water content: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𝑠𝑢𝑐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Vapor permeability: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Diffusion coefficient: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lit/>
                          </m:r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</m:d>
                  </m:oMath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fr-FR" dirty="0" err="1">
                    <a:ea typeface="Cambria Math" panose="02040503050406030204" pitchFamily="18" charset="0"/>
                  </a:rPr>
                  <a:t>Liquid</a:t>
                </a:r>
                <a:r>
                  <a:rPr lang="fr-FR" dirty="0">
                    <a:ea typeface="Cambria Math" panose="02040503050406030204" pitchFamily="18" charset="0"/>
                  </a:rPr>
                  <a:t> </a:t>
                </a:r>
                <a:r>
                  <a:rPr lang="fr-FR" dirty="0" err="1">
                    <a:ea typeface="Cambria Math" panose="02040503050406030204" pitchFamily="18" charset="0"/>
                  </a:rPr>
                  <a:t>permeability</a:t>
                </a:r>
                <a:r>
                  <a:rPr lang="fr-FR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fr-FR" dirty="0" err="1">
                    <a:ea typeface="Cambria Math" panose="02040503050406030204" pitchFamily="18" charset="0"/>
                  </a:rPr>
                  <a:t>Suction</a:t>
                </a:r>
                <a:r>
                  <a:rPr lang="fr-FR" dirty="0">
                    <a:ea typeface="Cambria Math" panose="02040503050406030204" pitchFamily="18" charset="0"/>
                  </a:rPr>
                  <a:t> pressure: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𝑃𝑠𝑢𝑐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r>
                  <a:rPr lang="fr-FR" b="0" dirty="0">
                    <a:ea typeface="Cambria Math" panose="02040503050406030204" pitchFamily="18" charset="0"/>
                  </a:rPr>
                  <a:t> (Kelvin Relation)</a:t>
                </a:r>
              </a:p>
              <a:p>
                <a:pPr marL="457200" lvl="1" indent="0"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Tabulated data is created for w(</a:t>
                </a:r>
                <a:r>
                  <a:rPr lang="en-US" dirty="0" err="1">
                    <a:ea typeface="Cambria Math" panose="02040503050406030204" pitchFamily="18" charset="0"/>
                  </a:rPr>
                  <a:t>Psuc</a:t>
                </a:r>
                <a:r>
                  <a:rPr lang="en-US" dirty="0">
                    <a:ea typeface="Cambria Math" panose="02040503050406030204" pitchFamily="18" charset="0"/>
                  </a:rPr>
                  <a:t>), and used with interpolation in the materials, for better performance.</a:t>
                </a:r>
                <a:endParaRPr lang="fr-FR" b="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endParaRPr lang="en-US" dirty="0"/>
              </a:p>
              <a:p>
                <a:pPr indent="-285750"/>
                <a:r>
                  <a:rPr lang="en-US" dirty="0"/>
                  <a:t>Material properties for heat transfer:</a:t>
                </a:r>
              </a:p>
              <a:p>
                <a:pPr lvl="1"/>
                <a:r>
                  <a:rPr lang="en-US" dirty="0"/>
                  <a:t>Thermal conductivity: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fr-FR" dirty="0"/>
              </a:p>
              <a:p>
                <a:pPr lvl="1"/>
                <a:endParaRPr lang="fr-FR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14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44008" y="1028700"/>
                <a:ext cx="4320480" cy="3752850"/>
              </a:xfrm>
              <a:blipFill>
                <a:blip r:embed="rId4"/>
                <a:stretch>
                  <a:fillRect l="-564" t="-488" r="-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2324198" y="1500660"/>
            <a:ext cx="404833" cy="207267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1197317" y="3733300"/>
            <a:ext cx="112688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2324198" y="3733300"/>
            <a:ext cx="4048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472725" y="3864705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0.1m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2174710" y="3864705"/>
            <a:ext cx="702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0.02m</a:t>
            </a:r>
          </a:p>
        </p:txBody>
      </p:sp>
      <p:cxnSp>
        <p:nvCxnSpPr>
          <p:cNvPr id="25" name="Connecteur droit avec flèche 24"/>
          <p:cNvCxnSpPr>
            <a:endCxn id="8" idx="0"/>
          </p:cNvCxnSpPr>
          <p:nvPr/>
        </p:nvCxnSpPr>
        <p:spPr>
          <a:xfrm>
            <a:off x="1760757" y="1131590"/>
            <a:ext cx="1" cy="369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28" idx="2"/>
            <a:endCxn id="17" idx="0"/>
          </p:cNvCxnSpPr>
          <p:nvPr/>
        </p:nvCxnSpPr>
        <p:spPr>
          <a:xfrm>
            <a:off x="2523408" y="1072218"/>
            <a:ext cx="3207" cy="4284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1154749" y="635845"/>
            <a:ext cx="1196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Load </a:t>
            </a:r>
          </a:p>
          <a:p>
            <a:pPr algn="ctr"/>
            <a:r>
              <a:rPr lang="en-US" sz="1400" dirty="0"/>
              <a:t>bearing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2034672" y="764441"/>
            <a:ext cx="977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Finishing</a:t>
            </a:r>
          </a:p>
        </p:txBody>
      </p:sp>
      <p:sp>
        <p:nvSpPr>
          <p:cNvPr id="32" name="Flèche droite 31"/>
          <p:cNvSpPr/>
          <p:nvPr/>
        </p:nvSpPr>
        <p:spPr>
          <a:xfrm>
            <a:off x="450959" y="1841581"/>
            <a:ext cx="739692" cy="321841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/>
              <p:cNvSpPr txBox="1"/>
              <p:nvPr/>
            </p:nvSpPr>
            <p:spPr>
              <a:xfrm>
                <a:off x="554232" y="1557327"/>
                <a:ext cx="45111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ZoneText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232" y="1557327"/>
                <a:ext cx="451113" cy="307777"/>
              </a:xfrm>
              <a:prstGeom prst="rect">
                <a:avLst/>
              </a:prstGeom>
              <a:blipFill rotWithShape="0">
                <a:blip r:embed="rId5"/>
                <a:stretch>
                  <a:fillRect b="-39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lèche droite 2"/>
          <p:cNvSpPr/>
          <p:nvPr/>
        </p:nvSpPr>
        <p:spPr>
          <a:xfrm>
            <a:off x="4739397" y="2761109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74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Boundaries and Initial Conditions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028700"/>
            <a:ext cx="4159374" cy="3752850"/>
          </a:xfrm>
        </p:spPr>
        <p:txBody>
          <a:bodyPr/>
          <a:lstStyle/>
          <a:p>
            <a:r>
              <a:rPr lang="en-US" dirty="0"/>
              <a:t>Exterior:</a:t>
            </a:r>
          </a:p>
          <a:p>
            <a:pPr lvl="1"/>
            <a:r>
              <a:rPr lang="en-US" dirty="0"/>
              <a:t>Temperature from climate data, used to define convective heat flux</a:t>
            </a:r>
          </a:p>
          <a:p>
            <a:pPr lvl="1"/>
            <a:r>
              <a:rPr lang="en-US" dirty="0"/>
              <a:t>Moisture flux from climate data, used to define moisture flux</a:t>
            </a:r>
          </a:p>
          <a:p>
            <a:pPr lvl="1"/>
            <a:endParaRPr lang="en-US" dirty="0"/>
          </a:p>
          <a:p>
            <a:r>
              <a:rPr lang="en-US" dirty="0"/>
              <a:t>Interior:</a:t>
            </a:r>
          </a:p>
          <a:p>
            <a:pPr lvl="1"/>
            <a:r>
              <a:rPr lang="en-US" dirty="0"/>
              <a:t>Partial vapor pressure from climate data, used to defined convective heat flux</a:t>
            </a:r>
          </a:p>
          <a:p>
            <a:pPr lvl="1"/>
            <a:endParaRPr lang="en-US" dirty="0"/>
          </a:p>
          <a:p>
            <a:r>
              <a:rPr lang="en-US" dirty="0"/>
              <a:t>Initial condition:</a:t>
            </a:r>
          </a:p>
          <a:p>
            <a:pPr lvl="1"/>
            <a:r>
              <a:rPr lang="en-US" dirty="0"/>
              <a:t>Temperature: 20°C</a:t>
            </a:r>
          </a:p>
          <a:p>
            <a:pPr lvl="1"/>
            <a:r>
              <a:rPr lang="en-US"/>
              <a:t>Relative Humidity: </a:t>
            </a:r>
            <a:r>
              <a:rPr lang="en-US" dirty="0"/>
              <a:t>41%</a:t>
            </a:r>
          </a:p>
          <a:p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1" y="366706"/>
            <a:ext cx="3250525" cy="155535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3507854"/>
            <a:ext cx="3250525" cy="152888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1929960"/>
            <a:ext cx="3250525" cy="154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288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Model definition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Heat transfer in Building Materials interface:</a:t>
            </a:r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859550" y="2021015"/>
                <a:ext cx="5596350" cy="340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0" smtClean="0">
                          <a:latin typeface="Cambria Math" panose="02040503050406030204" pitchFamily="18" charset="0"/>
                        </a:rPr>
                        <m:t>𝐪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=−(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𝛻</m:t>
                      </m:r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𝑠𝑎𝑡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d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550" y="2021015"/>
                <a:ext cx="5596350" cy="340414"/>
              </a:xfrm>
              <a:prstGeom prst="rect">
                <a:avLst/>
              </a:prstGeom>
              <a:blipFill rotWithShape="0">
                <a:blip r:embed="rId3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915816" y="1520651"/>
                <a:ext cx="2448272" cy="501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sSub>
                                <m:sSub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1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14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1520651"/>
                <a:ext cx="2448272" cy="501997"/>
              </a:xfrm>
              <a:prstGeom prst="rect">
                <a:avLst/>
              </a:prstGeom>
              <a:blipFill>
                <a:blip r:embed="rId4"/>
                <a:stretch>
                  <a:fillRect b="-1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/>
          <p:cNvGrpSpPr/>
          <p:nvPr/>
        </p:nvGrpSpPr>
        <p:grpSpPr>
          <a:xfrm>
            <a:off x="632022" y="2715766"/>
            <a:ext cx="8058150" cy="2166739"/>
            <a:chOff x="628650" y="1028700"/>
            <a:chExt cx="8058150" cy="2166739"/>
          </a:xfrm>
        </p:grpSpPr>
        <p:sp>
          <p:nvSpPr>
            <p:cNvPr id="50" name="Espace réservé du contenu 5"/>
            <p:cNvSpPr txBox="1">
              <a:spLocks/>
            </p:cNvSpPr>
            <p:nvPr/>
          </p:nvSpPr>
          <p:spPr>
            <a:xfrm>
              <a:off x="628650" y="1028700"/>
              <a:ext cx="8058150" cy="20657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Wingdings" pitchFamily="2" charset="2"/>
                <a:buChar char="§"/>
                <a:defRPr sz="1600" kern="1200">
                  <a:solidFill>
                    <a:srgbClr val="393A39"/>
                  </a:solidFill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Blip>
                  <a:blip r:embed="rId5"/>
                </a:buBlip>
                <a:defRPr sz="1400" kern="1200">
                  <a:solidFill>
                    <a:srgbClr val="393A39"/>
                  </a:solidFill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rgbClr val="393A39"/>
                  </a:solidFill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Moisture transport in Building Materials interface: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pPr lvl="1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ZoneTexte 51"/>
                <p:cNvSpPr txBox="1"/>
                <p:nvPr/>
              </p:nvSpPr>
              <p:spPr>
                <a:xfrm>
                  <a:off x="3053820" y="2013640"/>
                  <a:ext cx="3514676" cy="339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1" i="0" smtClean="0">
                            <a:latin typeface="Cambria Math" panose="02040503050406030204" pitchFamily="18" charset="0"/>
                          </a:rPr>
                          <m:t>𝐠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=−(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sSub>
                          <m:sSub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𝛻</m:t>
                        </m:r>
                        <m:d>
                          <m:d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sSub>
                              <m:sSub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𝑠𝑎𝑡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d>
                          </m:e>
                        </m:d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2" name="ZoneTexte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53820" y="2013640"/>
                  <a:ext cx="3514676" cy="339773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178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ZoneTexte 52"/>
                <p:cNvSpPr txBox="1"/>
                <p:nvPr/>
              </p:nvSpPr>
              <p:spPr>
                <a:xfrm>
                  <a:off x="3379057" y="2345154"/>
                  <a:ext cx="936104" cy="5382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𝜕𝜙</m:t>
                            </m:r>
                          </m:den>
                        </m:f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3" name="ZoneTexte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9057" y="2345154"/>
                  <a:ext cx="936104" cy="538289"/>
                </a:xfrm>
                <a:prstGeom prst="rect">
                  <a:avLst/>
                </a:prstGeom>
                <a:blipFill>
                  <a:blip r:embed="rId7"/>
                  <a:stretch>
                    <a:fillRect b="-449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/>
                <p:cNvSpPr txBox="1"/>
                <p:nvPr/>
              </p:nvSpPr>
              <p:spPr>
                <a:xfrm>
                  <a:off x="2915816" y="1520651"/>
                  <a:ext cx="2448272" cy="501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𝜉</m:t>
                        </m:r>
                        <m:f>
                          <m:fPr>
                            <m:ctrlPr>
                              <a:rPr lang="fr-FR" sz="1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𝜕𝜙</m:t>
                            </m:r>
                          </m:num>
                          <m:den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fr-FR" sz="140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fr-FR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fr-FR" sz="1400" b="1" i="0">
                            <a:latin typeface="Cambria Math" panose="02040503050406030204" pitchFamily="18" charset="0"/>
                          </a:rPr>
                          <m:t>𝐠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𝐺</m:t>
                        </m:r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4" name="ZoneTexte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5816" y="1520651"/>
                  <a:ext cx="2448272" cy="501997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b="-12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Rectangle 54"/>
            <p:cNvSpPr/>
            <p:nvPr/>
          </p:nvSpPr>
          <p:spPr>
            <a:xfrm>
              <a:off x="3491879" y="1520651"/>
              <a:ext cx="400473" cy="501997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6" name="Connecteur droit avec flèche 55"/>
            <p:cNvCxnSpPr>
              <a:cxnSpLocks/>
              <a:endCxn id="55" idx="1"/>
            </p:cNvCxnSpPr>
            <p:nvPr/>
          </p:nvCxnSpPr>
          <p:spPr>
            <a:xfrm flipV="1">
              <a:off x="2699792" y="1771650"/>
              <a:ext cx="79208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56"/>
            <p:cNvSpPr txBox="1"/>
            <p:nvPr/>
          </p:nvSpPr>
          <p:spPr>
            <a:xfrm>
              <a:off x="1346558" y="1633149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/>
                <a:t>Moisture</a:t>
              </a:r>
              <a:r>
                <a:rPr lang="fr-FR" sz="1200" dirty="0"/>
                <a:t> </a:t>
              </a:r>
              <a:r>
                <a:rPr lang="fr-FR" sz="1200" dirty="0" err="1"/>
                <a:t>storage</a:t>
              </a:r>
              <a:endParaRPr lang="fr-FR" sz="1200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816586" y="2036752"/>
              <a:ext cx="1176029" cy="30840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9" name="Connecteur en angle 58"/>
            <p:cNvCxnSpPr>
              <a:cxnSpLocks/>
              <a:stCxn id="60" idx="1"/>
              <a:endCxn id="58" idx="2"/>
            </p:cNvCxnSpPr>
            <p:nvPr/>
          </p:nvCxnSpPr>
          <p:spPr>
            <a:xfrm rot="10800000">
              <a:off x="5404601" y="2345154"/>
              <a:ext cx="391996" cy="210168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5796597" y="2416822"/>
              <a:ext cx="1368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/>
                <a:t>Vapor</a:t>
              </a:r>
              <a:r>
                <a:rPr lang="fr-FR" sz="1200" dirty="0"/>
                <a:t> diffusion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073328" y="2036812"/>
              <a:ext cx="567308" cy="308402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5796597" y="2733774"/>
              <a:ext cx="17281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/>
                <a:t>Liquid</a:t>
              </a:r>
              <a:r>
                <a:rPr lang="fr-FR" sz="1200" dirty="0"/>
                <a:t> transport by </a:t>
              </a:r>
              <a:r>
                <a:rPr lang="fr-FR" sz="1200" dirty="0" err="1"/>
                <a:t>capillary</a:t>
              </a:r>
              <a:r>
                <a:rPr lang="fr-FR" sz="1200" dirty="0"/>
                <a:t> </a:t>
              </a:r>
              <a:r>
                <a:rPr lang="fr-FR" sz="1200" dirty="0" err="1"/>
                <a:t>suction</a:t>
              </a:r>
              <a:r>
                <a:rPr lang="fr-FR" sz="1200" dirty="0"/>
                <a:t> forces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203848" y="1564696"/>
            <a:ext cx="951626" cy="45450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4585560" y="2066692"/>
            <a:ext cx="1348516" cy="29473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3850481" y="2056416"/>
            <a:ext cx="577504" cy="29473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>
            <a:cxnSpLocks/>
          </p:cNvCxnSpPr>
          <p:nvPr/>
        </p:nvCxnSpPr>
        <p:spPr>
          <a:xfrm>
            <a:off x="2483768" y="1779662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1360569" y="1630104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Heat</a:t>
            </a:r>
            <a:r>
              <a:rPr lang="fr-FR" sz="1200" dirty="0"/>
              <a:t> </a:t>
            </a:r>
            <a:r>
              <a:rPr lang="fr-FR" sz="1200" dirty="0" err="1"/>
              <a:t>storage</a:t>
            </a:r>
            <a:endParaRPr lang="fr-FR" sz="1200" dirty="0"/>
          </a:p>
        </p:txBody>
      </p:sp>
      <p:sp>
        <p:nvSpPr>
          <p:cNvPr id="28" name="ZoneTexte 27"/>
          <p:cNvSpPr txBox="1"/>
          <p:nvPr/>
        </p:nvSpPr>
        <p:spPr>
          <a:xfrm>
            <a:off x="1763688" y="2401486"/>
            <a:ext cx="1546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Thermal conduction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6084168" y="2401486"/>
            <a:ext cx="1546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Latent </a:t>
            </a:r>
            <a:r>
              <a:rPr lang="fr-FR" sz="1200" dirty="0" err="1"/>
              <a:t>heat</a:t>
            </a:r>
            <a:r>
              <a:rPr lang="fr-FR" sz="1200" dirty="0"/>
              <a:t> source</a:t>
            </a:r>
          </a:p>
        </p:txBody>
      </p:sp>
      <p:cxnSp>
        <p:nvCxnSpPr>
          <p:cNvPr id="15" name="Connecteur : en angle 14">
            <a:extLst>
              <a:ext uri="{FF2B5EF4-FFF2-40B4-BE49-F238E27FC236}">
                <a16:creationId xmlns:a16="http://schemas.microsoft.com/office/drawing/2014/main" id="{372AABDB-FFB0-4E79-A20D-24F95E387DAF}"/>
              </a:ext>
            </a:extLst>
          </p:cNvPr>
          <p:cNvCxnSpPr>
            <a:stCxn id="28" idx="3"/>
            <a:endCxn id="22" idx="2"/>
          </p:cNvCxnSpPr>
          <p:nvPr/>
        </p:nvCxnSpPr>
        <p:spPr>
          <a:xfrm flipV="1">
            <a:off x="3310647" y="2351153"/>
            <a:ext cx="828586" cy="18883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 : en angle 28">
            <a:extLst>
              <a:ext uri="{FF2B5EF4-FFF2-40B4-BE49-F238E27FC236}">
                <a16:creationId xmlns:a16="http://schemas.microsoft.com/office/drawing/2014/main" id="{7F95C869-4E9F-41A8-99E9-270567A66776}"/>
              </a:ext>
            </a:extLst>
          </p:cNvPr>
          <p:cNvCxnSpPr>
            <a:stCxn id="32" idx="1"/>
            <a:endCxn id="21" idx="2"/>
          </p:cNvCxnSpPr>
          <p:nvPr/>
        </p:nvCxnSpPr>
        <p:spPr>
          <a:xfrm rot="10800000">
            <a:off x="5259818" y="2361430"/>
            <a:ext cx="824350" cy="17855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 : en angle 34">
            <a:extLst>
              <a:ext uri="{FF2B5EF4-FFF2-40B4-BE49-F238E27FC236}">
                <a16:creationId xmlns:a16="http://schemas.microsoft.com/office/drawing/2014/main" id="{168BC05F-2119-4590-B173-00EC4535D6DC}"/>
              </a:ext>
            </a:extLst>
          </p:cNvPr>
          <p:cNvCxnSpPr>
            <a:cxnSpLocks/>
            <a:stCxn id="63" idx="1"/>
            <a:endCxn id="61" idx="2"/>
          </p:cNvCxnSpPr>
          <p:nvPr/>
        </p:nvCxnSpPr>
        <p:spPr>
          <a:xfrm rot="10800000">
            <a:off x="4360355" y="4032281"/>
            <a:ext cx="1439615" cy="61939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076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Model definition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Espace réservé du contenu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Boundary conditions:</a:t>
                </a:r>
              </a:p>
              <a:p>
                <a:pPr lvl="1"/>
                <a:r>
                  <a:rPr lang="en-US" dirty="0"/>
                  <a:t>At interior and exterior sides: </a:t>
                </a:r>
              </a:p>
              <a:p>
                <a:pPr lvl="2"/>
                <a:r>
                  <a:rPr lang="en-US" dirty="0"/>
                  <a:t>Convective moisture flux:</a:t>
                </a:r>
              </a:p>
              <a:p>
                <a:pPr marL="2152650" lvl="2" indent="-123825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200" dirty="0"/>
              </a:p>
              <a:p>
                <a:pPr lvl="2"/>
                <a:r>
                  <a:rPr lang="en-US" dirty="0"/>
                  <a:t>Convective heat flux:</a:t>
                </a:r>
                <a:endParaRPr lang="fr-FR" sz="1200" b="0" i="1" dirty="0">
                  <a:latin typeface="Cambria Math" panose="02040503050406030204" pitchFamily="18" charset="0"/>
                </a:endParaRPr>
              </a:p>
              <a:p>
                <a:pPr marL="2152650" lvl="2" indent="-123825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lvl="1"/>
                <a:r>
                  <a:rPr lang="en-US" dirty="0"/>
                  <a:t>At exterior sides:</a:t>
                </a:r>
              </a:p>
              <a:p>
                <a:pPr lvl="2"/>
                <a:r>
                  <a:rPr lang="en-US" dirty="0"/>
                  <a:t>Inward moisture flux:</a:t>
                </a:r>
                <a:endParaRPr lang="fr-FR" sz="1200" b="0" i="1" dirty="0">
                  <a:latin typeface="Cambria Math" panose="02040503050406030204" pitchFamily="18" charset="0"/>
                </a:endParaRPr>
              </a:p>
              <a:p>
                <a:pPr marL="2152650" lvl="2" indent="-123825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𝑖𝑠𝑁𝑜𝑡𝑆𝑎𝑡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1200" dirty="0"/>
              </a:p>
              <a:p>
                <a:pPr lvl="2"/>
                <a:r>
                  <a:rPr lang="en-US" dirty="0"/>
                  <a:t>Heat flux due to moisture flux:</a:t>
                </a:r>
                <a:endParaRPr lang="fr-FR" sz="1200" b="0" i="1" dirty="0">
                  <a:latin typeface="Cambria Math" panose="02040503050406030204" pitchFamily="18" charset="0"/>
                </a:endParaRPr>
              </a:p>
              <a:p>
                <a:pPr marL="2152650" lvl="2" indent="-123825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sSub>
                            <m:sSubPr>
                              <m:ctrlPr>
                                <a:rPr lang="fr-F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2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2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2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200" b="0" i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  <m:r>
                                <a:rPr lang="fr-FR" sz="1200" b="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fr-FR" sz="1200" b="0" i="0" smtClean="0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2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𝑖𝑠𝑁𝑜𝑡𝑆𝑎𝑡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fr-FR" dirty="0" err="1"/>
                  <a:t>Moisture</a:t>
                </a:r>
                <a:r>
                  <a:rPr lang="fr-FR" dirty="0"/>
                  <a:t> must not enter the </a:t>
                </a:r>
                <a:r>
                  <a:rPr lang="fr-FR" dirty="0" err="1"/>
                  <a:t>wall</a:t>
                </a:r>
                <a:r>
                  <a:rPr lang="fr-FR" dirty="0"/>
                  <a:t> </a:t>
                </a:r>
                <a:r>
                  <a:rPr lang="fr-FR" dirty="0" err="1"/>
                  <a:t>when</a:t>
                </a:r>
                <a:r>
                  <a:rPr lang="fr-FR" dirty="0"/>
                  <a:t> </a:t>
                </a:r>
                <a:r>
                  <a:rPr lang="fr-FR" dirty="0" err="1"/>
                  <a:t>it’s</a:t>
                </a:r>
                <a:r>
                  <a:rPr lang="fr-FR" dirty="0"/>
                  <a:t> </a:t>
                </a:r>
                <a:r>
                  <a:rPr lang="fr-FR" dirty="0" err="1"/>
                  <a:t>already</a:t>
                </a:r>
                <a:r>
                  <a:rPr lang="fr-FR" dirty="0"/>
                  <a:t> </a:t>
                </a:r>
                <a:r>
                  <a:rPr lang="fr-FR" dirty="0" err="1"/>
                  <a:t>saturated</a:t>
                </a:r>
                <a:r>
                  <a:rPr lang="fr-FR" dirty="0"/>
                  <a:t> </a:t>
                </a:r>
                <a:r>
                  <a:rPr lang="fr-FR" dirty="0" err="1"/>
                  <a:t>because</a:t>
                </a:r>
                <a:r>
                  <a:rPr lang="fr-FR" dirty="0"/>
                  <a:t> </a:t>
                </a:r>
                <a:r>
                  <a:rPr lang="fr-FR" dirty="0" err="1"/>
                  <a:t>moisture</a:t>
                </a:r>
                <a:r>
                  <a:rPr lang="fr-FR" dirty="0"/>
                  <a:t> content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:r>
                  <a:rPr lang="fr-FR" dirty="0" err="1"/>
                  <a:t>limited</a:t>
                </a:r>
                <a:r>
                  <a:rPr lang="fr-FR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</m:oMath>
                </a14:m>
                <a:r>
                  <a:rPr lang="fr-FR" dirty="0"/>
                  <a:t>. In </a:t>
                </a:r>
                <a:r>
                  <a:rPr lang="fr-FR" dirty="0" err="1"/>
                  <a:t>order</a:t>
                </a:r>
                <a:r>
                  <a:rPr lang="fr-FR" dirty="0"/>
                  <a:t> to </a:t>
                </a:r>
                <a:r>
                  <a:rPr lang="fr-FR" dirty="0" err="1"/>
                  <a:t>ensure</a:t>
                </a:r>
                <a:r>
                  <a:rPr lang="fr-FR" dirty="0"/>
                  <a:t> </a:t>
                </a:r>
                <a:r>
                  <a:rPr lang="fr-FR" dirty="0" err="1"/>
                  <a:t>this</a:t>
                </a:r>
                <a:r>
                  <a:rPr lang="fr-FR" dirty="0"/>
                  <a:t>, an </a:t>
                </a:r>
                <a:r>
                  <a:rPr lang="fr-FR" dirty="0" err="1"/>
                  <a:t>analytical</a:t>
                </a:r>
                <a:r>
                  <a:rPr lang="fr-FR" dirty="0"/>
                  <a:t> </a:t>
                </a:r>
                <a:r>
                  <a:rPr lang="fr-FR" dirty="0" err="1"/>
                  <a:t>function</a:t>
                </a:r>
                <a:r>
                  <a:rPr lang="fr-FR" dirty="0"/>
                  <a:t>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𝑖𝑠𝑁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𝑜𝑡𝑆𝑎𝑡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:r>
                  <a:rPr lang="fr-FR" dirty="0" err="1"/>
                  <a:t>introduced</a:t>
                </a:r>
                <a:r>
                  <a:rPr lang="fr-FR" dirty="0"/>
                  <a:t>, </a:t>
                </a:r>
                <a:r>
                  <a:rPr lang="fr-FR" dirty="0" err="1"/>
                  <a:t>defined</a:t>
                </a:r>
                <a:r>
                  <a:rPr lang="fr-FR" dirty="0"/>
                  <a:t> as 1 </a:t>
                </a:r>
                <a:r>
                  <a:rPr lang="fr-FR" dirty="0" err="1"/>
                  <a:t>when</a:t>
                </a:r>
                <a:r>
                  <a:rPr lang="fr-FR" dirty="0"/>
                  <a:t> the </a:t>
                </a:r>
                <a:r>
                  <a:rPr lang="fr-FR" dirty="0" err="1"/>
                  <a:t>exterior</a:t>
                </a:r>
                <a:r>
                  <a:rPr lang="fr-FR" dirty="0"/>
                  <a:t> </a:t>
                </a:r>
                <a:r>
                  <a:rPr lang="fr-FR" dirty="0" err="1"/>
                  <a:t>wall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not </a:t>
                </a:r>
                <a:r>
                  <a:rPr lang="fr-FR" dirty="0" err="1"/>
                  <a:t>saturated</a:t>
                </a:r>
                <a:r>
                  <a:rPr lang="fr-FR" dirty="0"/>
                  <a:t> and 0 </a:t>
                </a:r>
                <a:r>
                  <a:rPr lang="fr-FR" dirty="0" err="1"/>
                  <a:t>when</a:t>
                </a:r>
                <a:r>
                  <a:rPr lang="fr-FR" dirty="0"/>
                  <a:t> </a:t>
                </a:r>
                <a:r>
                  <a:rPr lang="fr-FR" dirty="0" err="1"/>
                  <a:t>it</a:t>
                </a:r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. </a:t>
                </a:r>
                <a:endParaRPr lang="en-US" dirty="0"/>
              </a:p>
            </p:txBody>
          </p:sp>
        </mc:Choice>
        <mc:Fallback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303" t="-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94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on outer surface in time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3C239F-A237-49E3-9E72-8F613F5575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582" y="648000"/>
            <a:ext cx="5830836" cy="437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74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on inner surface in time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90D253-4991-4173-841D-2D301F78D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582" y="648000"/>
            <a:ext cx="5830836" cy="437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398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Moisture content on outer surface in time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6EA385-E5E1-4D8F-AF3C-5F6900B70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676" y="648000"/>
            <a:ext cx="5832648" cy="437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30087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TEMPLATE_COMSOL - Copie</Template>
  <TotalTime>3212</TotalTime>
  <Words>513</Words>
  <Application>Microsoft Office PowerPoint</Application>
  <PresentationFormat>Affichage à l'écran (16:9)</PresentationFormat>
  <Paragraphs>82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Lato</vt:lpstr>
      <vt:lpstr>Arial</vt:lpstr>
      <vt:lpstr>Cambria Math</vt:lpstr>
      <vt:lpstr>Wingdings</vt:lpstr>
      <vt:lpstr>Lato Light</vt:lpstr>
      <vt:lpstr>comsol-slide-template-NEW</vt:lpstr>
      <vt:lpstr>Heat and Moisture Transport in a Wall, Response Analysis</vt:lpstr>
      <vt:lpstr>Model description</vt:lpstr>
      <vt:lpstr>Geometry &amp; Material properties</vt:lpstr>
      <vt:lpstr>Boundaries and Initial Conditions</vt:lpstr>
      <vt:lpstr>Model definition</vt:lpstr>
      <vt:lpstr>Model definition</vt:lpstr>
      <vt:lpstr>Temperature on outer surface in time</vt:lpstr>
      <vt:lpstr>Temperature on inner surface in time</vt:lpstr>
      <vt:lpstr>Moisture content on outer surface in time</vt:lpstr>
      <vt:lpstr>Moisture content on inner surface in time</vt:lpstr>
      <vt:lpstr>Validation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Homogeneous wall with analytical solution</dc:title>
  <dc:creator>Antoine Bouhours</dc:creator>
  <cp:lastModifiedBy>Sébastien Denis</cp:lastModifiedBy>
  <cp:revision>115</cp:revision>
  <dcterms:created xsi:type="dcterms:W3CDTF">2020-03-25T15:23:40Z</dcterms:created>
  <dcterms:modified xsi:type="dcterms:W3CDTF">2024-12-19T16:24:59Z</dcterms:modified>
</cp:coreProperties>
</file>