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3" r:id="rId17"/>
    <p:sldId id="264" r:id="rId18"/>
    <p:sldId id="265" r:id="rId19"/>
    <p:sldId id="266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7" Target="slides/slide8.xml" Type="http://schemas.openxmlformats.org/officeDocument/2006/relationships/slide"/><Relationship Id="rId18" Target="slides/slide7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5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Drug Release from a Biomaterial Matrix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Biomaterial matrices for drug release are useful for in vivo tissue regeneration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following example describes the release of a drug from a biomaterial matrix into damaged cell tissue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Specifically, a nerve guide delivers a regenerating drug to damaged nerve ends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model examines detailed drug-release kinetics, with rate expressions handling drug dissociation/association reactions as well as matrix degradation by enzyme catalysis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enzyme reaction is described by Michaelis-Menten kinetics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model enables investigation of design parameters governing the rate of drug release such as drug-to-biomaterial affinity, biomaterial degradation, drug loading, and the influence of geometry and composition of the biomaterial matrix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586000"/>
            <a:ext cx="2057400" cy="4826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449600"/>
            <a:ext cx="8382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2D modeling domain, reduced by axial symmetry and a mirror plane, for the space-dependent model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biomaterial holding the drug is assumed to have a strictly cylindrical shape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07606"/>
            <a:ext cx="4800600" cy="684198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Modeling domains reduced to 2D by axial symmetry. The regions are: the nerve-cell tissue, the biomaterial matrix, and the surrounding medium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351696"/>
            <a:ext cx="4800600" cy="37559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Chemistry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7559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 in Porous Catalysts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2573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09000"/>
            <a:ext cx="18542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of the drug, and other modeled bulk species, across the modeling domain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Bulk species concentration after 1.5 h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transients of the reacting species in a perfectly mixed (space-independent) system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2683"/>
            <a:ext cx="4800600" cy="498584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Concentrations of all reacting species (mol/ m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3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 as functions of time (s)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2233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As mentioned earlier, the enzyme originates from the nerve-cell tissue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From the figure, where the total drug release is shown, it is clear that matrix degradation has a directing effect on the drug release toward the damaged cell region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3986381"/>
            <a:ext cx="4800600" cy="771188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profiles describing the total drug concentration (c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 + 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pd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 across the modeling domain. Profiles were collected at times up to 8 h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38593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visualizes the biomaterial matrix degradation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plotted total matrix site concentrations (c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mp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+ c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mpd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) shows how the degradation front passes through the biomaterial geometry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03558"/>
            <a:ext cx="4800600" cy="536833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profiles describing the total matrix site concentration (c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mp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 + c</a:t>
            </a:r>
            <a:r>
              <a:rPr b="false" baseline="-25000" i="true" lang="en-US" sz="1200" u="none">
                <a:solidFill>
                  <a:srgbClr val="1B4D81"/>
                </a:solidFill>
                <a:latin typeface="Lato"/>
              </a:rPr>
              <a:t>mpd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03108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how the different forms of the drug are distributed over the domains, and also how they vary during the simulation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the free drug (not bound to the matrix) reaches a maximum after about 5 h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Time development of the drug distribution among the domains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Biomaterial Concentrations, 0D model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1.4827959166620013E-10&quot;/&gt;&lt;Property name=&quot;xmax&quot; type=&quot;real&quot; value=&quot;81399.87729523743&quot;/&gt;&lt;Property name=&quot;ymin&quot; type=&quot;real&quot; value=&quot;-1.514000651297406E-4&quot;/&gt;&lt;Property name=&quot;ymax&quot; type=&quot;real&quot; value=&quot;0.0109225334023923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n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ff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42:47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Bulk Concentrations, 3D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rev1_3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45.88154602050781&quot;/&gt;&lt;Property name=&quot;zoomanglefull&quot; type=&quot;real&quot; value=&quot;12.46071052551269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202.33338928222656, 2.2709012031555176, 51.09144592285156&quot;/&gt;&lt;Property name=&quot;target&quot; type=&quot;realarray&quot; value=&quot;0.8748321533203125, 8.99759292602539, -2.9980735778808594&quot;/&gt;&lt;Property name=&quot;up&quot; type=&quot;realarray&quot; value=&quot;-0.25931525230407715, -2.9996689409017563E-4, 0.965792715549469&quot;/&gt;&lt;Property name=&quot;rotationpoint&quot; type=&quot;realarray&quot; value=&quot;-0.8748292922973633, -9.627342224121094E-4, -1.25&quot;/&gt;&lt;Property name=&quot;viewoffset&quot; type=&quot;realarray&quot; value=&quot;-0.1108093112707138, -0.0169791925153388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751, 1336&quot;/&gt;&lt;Property name=&quot;renderareasizedip&quot; type=&quot;realarray&quot; value=&quot;1751, 1336&quot;/&gt;&lt;/PropSet&gt;&lt;PropSet id=&quot;axis&quot;/&gt;&lt;PropSet id=&quot;clip&quot;/&gt;&lt;PropSet id=&quot;table&quot;/&gt;&lt;UpdateTimeStamp&gt;Sep 26, 2024, 10:42:52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0&lt;/Entity&gt;&lt;Tag&gt;pg10&lt;/Tag&gt;&lt;Node&gt;Results &amp;gt; Total Drug Concentra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6241421657155242&quot;/&gt;&lt;Property name=&quot;xmax&quot; type=&quot;real&quot; value=&quot;6.062414216571552&quot;/&gt;&lt;Property name=&quot;ymin&quot; type=&quot;real&quot; value=&quot;-8.258624137045699E-5&quot;/&gt;&lt;Property name=&quot;ymax&quot; type=&quot;real&quot; value=&quot;0.005773005801603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42:59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1&lt;/Entity&gt;&lt;Tag&gt;pg11&lt;/Tag&gt;&lt;Node&gt;Results &amp;gt; Total Matrix Concentra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9791952611428159&quot;/&gt;&lt;Property name=&quot;xmax&quot; type=&quot;real&quot; value=&quot;3.020804738857184&quot;/&gt;&lt;Property name=&quot;ymin&quot; type=&quot;real&quot; value=&quot;-2.807541546636069E-4&quot;/&gt;&lt;Property name=&quot;ymax&quot; type=&quot;real&quot; value=&quot;0.02028180415674063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43:02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2&lt;/Entity&gt;&lt;Tag&gt;pg12&lt;/Tag&gt;&lt;Node&gt;Results &amp;gt; Drug Distribution&lt;/Node&gt;&lt;LinkType&gt;Image&lt;/LinkType&gt;&lt;ModelLink directoryType=&quot;none&quot;&gt;H:\hub\root\build\main\daily\test\tapplications\Chemical_Reaction_Engineering_Module\Reactors_with_Mass_Transfer\drug_release.mph&lt;/ModelLink&gt;&lt;LocalPath&gt;drug_release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16363558884664373&quot;/&gt;&lt;Property name=&quot;xmax&quot; type=&quot;real&quot; value=&quot;16.163635588846645&quot;/&gt;&lt;Property name=&quot;ymin&quot; type=&quot;real&quot; value=&quot;-2.1113031005944702E-11&quot;/&gt;&lt;Property name=&quot;ymax&quot; type=&quot;real&quot; value=&quot;1.5291594131456876E-9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43:04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2024-09-26T20:43:08Z</dcterms:created>
  <dc:creator>COMSOL</dc:creator>
  <cp:lastModifiedBy>COMSOL</cp:lastModifiedBy>
  <dcterms:modified xsi:type="dcterms:W3CDTF">2024-09-26T20:43:08Z</dcterms:modified>
  <cp:revision>1</cp:revision>
  <dc:title>Drug Release from a Biomaterial Matrix</dc:title>
</cp:coreProperties>
</file>