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9"/>
  </p:notesMasterIdLst>
  <p:sldIdLst>
    <p:sldId id="272" r:id="rId2"/>
    <p:sldId id="273" r:id="rId3"/>
    <p:sldId id="274" r:id="rId4"/>
    <p:sldId id="285" r:id="rId5"/>
    <p:sldId id="282" r:id="rId6"/>
    <p:sldId id="284" r:id="rId7"/>
    <p:sldId id="271" r:id="rId8"/>
  </p:sldIdLst>
  <p:sldSz cx="9144000" cy="5143500" type="screen16x9"/>
  <p:notesSz cx="6858000" cy="9144000"/>
  <p:embeddedFontLst>
    <p:embeddedFont>
      <p:font typeface="Calibri" panose="020F0502020204030204" pitchFamily="34" charset="0"/>
      <p:regular r:id="rId10"/>
      <p:bold r:id="rId11"/>
      <p:italic r:id="rId12"/>
      <p:boldItalic r:id="rId13"/>
    </p:embeddedFont>
    <p:embeddedFont>
      <p:font typeface="Lato" panose="020F0502020204030203" pitchFamily="34" charset="0"/>
      <p:regular r:id="rId14"/>
      <p:bold r:id="rId15"/>
      <p:italic r:id="rId16"/>
      <p:boldItalic r:id="rId17"/>
    </p:embeddedFont>
    <p:embeddedFont>
      <p:font typeface="Lato Black" panose="020F0A02020204030203" pitchFamily="34" charset="0"/>
      <p:bold r:id="rId18"/>
      <p:italic r:id="rId19"/>
      <p:boldItalic r:id="rId20"/>
    </p:embeddedFont>
    <p:embeddedFont>
      <p:font typeface="Lato Light" panose="020F0302020204030203" pitchFamily="34" charset="0"/>
      <p:regular r:id="rId21"/>
      <p:italic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0" autoAdjust="0"/>
    <p:restoredTop sz="94660"/>
  </p:normalViewPr>
  <p:slideViewPr>
    <p:cSldViewPr snapToGrid="0">
      <p:cViewPr varScale="1">
        <p:scale>
          <a:sx n="153" d="100"/>
          <a:sy n="153" d="100"/>
        </p:scale>
        <p:origin x="162" y="744"/>
      </p:cViewPr>
      <p:guideLst>
        <p:guide orient="horz" pos="162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6.fntdata"/><Relationship Id="rId23" Type="http://schemas.openxmlformats.org/officeDocument/2006/relationships/presProps" Target="presProps.xml"/><Relationship Id="rId10" Type="http://schemas.openxmlformats.org/officeDocument/2006/relationships/font" Target="fonts/font1.fntdata"/><Relationship Id="rId19"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font" Target="fonts/font1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EA2186-7D22-4EE6-A8BF-3362B7FAE947}" type="datetimeFigureOut">
              <a:rPr lang="en-US" smtClean="0"/>
              <a:t>10/9/2024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9F397A-7A74-4C76-A21E-EAB49B60F242}" type="slidenum">
              <a:rPr lang="en-US" smtClean="0"/>
              <a:t>‹#›</a:t>
            </a:fld>
            <a:endParaRPr lang="en-US"/>
          </a:p>
        </p:txBody>
      </p:sp>
    </p:spTree>
    <p:extLst>
      <p:ext uri="{BB962C8B-B14F-4D97-AF65-F5344CB8AC3E}">
        <p14:creationId xmlns:p14="http://schemas.microsoft.com/office/powerpoint/2010/main" val="103140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1004631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3</a:t>
            </a:fld>
            <a:endParaRPr lang="en-US"/>
          </a:p>
        </p:txBody>
      </p:sp>
    </p:spTree>
    <p:extLst>
      <p:ext uri="{BB962C8B-B14F-4D97-AF65-F5344CB8AC3E}">
        <p14:creationId xmlns:p14="http://schemas.microsoft.com/office/powerpoint/2010/main" val="3927776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4</a:t>
            </a:fld>
            <a:endParaRPr lang="en-US"/>
          </a:p>
        </p:txBody>
      </p:sp>
    </p:spTree>
    <p:extLst>
      <p:ext uri="{BB962C8B-B14F-4D97-AF65-F5344CB8AC3E}">
        <p14:creationId xmlns:p14="http://schemas.microsoft.com/office/powerpoint/2010/main" val="1338339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3491D8-5840-4133-B218-AD38D839AFD4}" type="slidenum">
              <a:rPr lang="sv-SE" smtClean="0"/>
              <a:t>5</a:t>
            </a:fld>
            <a:endParaRPr lang="sv-SE"/>
          </a:p>
        </p:txBody>
      </p:sp>
    </p:spTree>
    <p:extLst>
      <p:ext uri="{BB962C8B-B14F-4D97-AF65-F5344CB8AC3E}">
        <p14:creationId xmlns:p14="http://schemas.microsoft.com/office/powerpoint/2010/main" val="34586581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3491D8-5840-4133-B218-AD38D839AFD4}" type="slidenum">
              <a:rPr lang="sv-SE" smtClean="0"/>
              <a:t>6</a:t>
            </a:fld>
            <a:endParaRPr lang="sv-SE"/>
          </a:p>
        </p:txBody>
      </p:sp>
    </p:spTree>
    <p:extLst>
      <p:ext uri="{BB962C8B-B14F-4D97-AF65-F5344CB8AC3E}">
        <p14:creationId xmlns:p14="http://schemas.microsoft.com/office/powerpoint/2010/main" val="3458658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461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4612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013739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75234786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848247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98506150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91347676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89084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image" Target="../media/image3.png"/><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4"/>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5"/>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680" r:id="rId23"/>
    <p:sldLayoutId id="2147483679" r:id="rId24"/>
    <p:sldLayoutId id="2147483710" r:id="rId25"/>
    <p:sldLayoutId id="2147483684" r:id="rId26"/>
    <p:sldLayoutId id="2147483694" r:id="rId27"/>
    <p:sldLayoutId id="2147483687" r:id="rId28"/>
    <p:sldLayoutId id="2147483722" r:id="rId29"/>
    <p:sldLayoutId id="2147483691" r:id="rId30"/>
    <p:sldLayoutId id="2147483714" r:id="rId31"/>
    <p:sldLayoutId id="2147483686" r:id="rId32"/>
    <p:sldLayoutId id="2147483702" r:id="rId33"/>
    <p:sldLayoutId id="2147483698" r:id="rId34"/>
    <p:sldLayoutId id="2147483720" r:id="rId35"/>
    <p:sldLayoutId id="2147483699" r:id="rId36"/>
    <p:sldLayoutId id="2147483707" r:id="rId37"/>
    <p:sldLayoutId id="2147483697" r:id="rId38"/>
    <p:sldLayoutId id="2147483721" r:id="rId39"/>
    <p:sldLayoutId id="2147483723" r:id="rId40"/>
    <p:sldLayoutId id="2147483705" r:id="rId41"/>
    <p:sldLayoutId id="2147483713" r:id="rId42"/>
    <p:sldLayoutId id="2147483685" r:id="rId43"/>
    <p:sldLayoutId id="2147483695" r:id="rId44"/>
    <p:sldLayoutId id="2147483701" r:id="rId45"/>
    <p:sldLayoutId id="2147483703" r:id="rId46"/>
    <p:sldLayoutId id="2147483706" r:id="rId47"/>
    <p:sldLayoutId id="2147483708" r:id="rId48"/>
    <p:sldLayoutId id="2147483693" r:id="rId49"/>
    <p:sldLayoutId id="2147483700" r:id="rId50"/>
    <p:sldLayoutId id="2147483711" r:id="rId51"/>
    <p:sldLayoutId id="2147483669" r:id="rId52"/>
    <p:sldLayoutId id="2147483716" r:id="rId53"/>
    <p:sldLayoutId id="2147483717" r:id="rId54"/>
    <p:sldLayoutId id="2147483718" r:id="rId55"/>
    <p:sldLayoutId id="2147483719" r:id="rId56"/>
    <p:sldLayoutId id="2147483715" r:id="rId57"/>
    <p:sldLayoutId id="2147483671" r:id="rId58"/>
    <p:sldLayoutId id="2147483672" r:id="rId59"/>
    <p:sldLayoutId id="2147483673" r:id="rId60"/>
    <p:sldLayoutId id="2147483730" r:id="rId61"/>
    <p:sldLayoutId id="2147483731" r:id="rId62"/>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6"/>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Tutorial:</a:t>
            </a:r>
            <a:br>
              <a:rPr lang="sv-SE" dirty="0"/>
            </a:br>
            <a:r>
              <a:rPr lang="sv-SE" dirty="0"/>
              <a:t>Ear Canal Acoustics</a:t>
            </a:r>
          </a:p>
        </p:txBody>
      </p:sp>
      <p:pic>
        <p:nvPicPr>
          <p:cNvPr id="1026" name="Picture 2"/>
          <p:cNvPicPr>
            <a:picLocks noChangeAspect="1" noChangeArrowheads="1"/>
          </p:cNvPicPr>
          <p:nvPr/>
        </p:nvPicPr>
        <p:blipFill>
          <a:blip r:embed="rId3"/>
          <a:stretch>
            <a:fillRect/>
          </a:stretch>
        </p:blipFill>
        <p:spPr bwMode="auto">
          <a:xfrm>
            <a:off x="4474423" y="-50846"/>
            <a:ext cx="4234026" cy="3175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21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Background and Motivation</a:t>
            </a:r>
          </a:p>
        </p:txBody>
      </p:sp>
      <p:sp>
        <p:nvSpPr>
          <p:cNvPr id="3" name="Content Placeholder 2"/>
          <p:cNvSpPr>
            <a:spLocks noGrp="1"/>
          </p:cNvSpPr>
          <p:nvPr>
            <p:ph idx="1"/>
          </p:nvPr>
        </p:nvSpPr>
        <p:spPr/>
        <p:txBody>
          <a:bodyPr>
            <a:normAutofit/>
          </a:bodyPr>
          <a:lstStyle/>
          <a:p>
            <a:r>
              <a:rPr lang="en-US" dirty="0"/>
              <a:t>In this tutorial, the acoustics of the human ear canal are investigated. The output includes the input impedance and the transfer impedance, as well as the level transformation from the entrance to the ear drum.</a:t>
            </a:r>
          </a:p>
          <a:p>
            <a:r>
              <a:rPr lang="en-US" dirty="0"/>
              <a:t>With the increase in tools that can scan the ear canal, the simulation approach presented here also allows for “custom simulations” for individuals. Earbuds or hearing aids can, for example, be virtually customized and fitted.</a:t>
            </a:r>
          </a:p>
          <a:p>
            <a:endParaRPr lang="en-US" dirty="0"/>
          </a:p>
        </p:txBody>
      </p:sp>
    </p:spTree>
    <p:extLst>
      <p:ext uri="{BB962C8B-B14F-4D97-AF65-F5344CB8AC3E}">
        <p14:creationId xmlns:p14="http://schemas.microsoft.com/office/powerpoint/2010/main" val="32267137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Geometry</a:t>
            </a:r>
          </a:p>
        </p:txBody>
      </p:sp>
      <p:sp>
        <p:nvSpPr>
          <p:cNvPr id="6" name="Content Placeholder 5">
            <a:extLst>
              <a:ext uri="{FF2B5EF4-FFF2-40B4-BE49-F238E27FC236}">
                <a16:creationId xmlns:a16="http://schemas.microsoft.com/office/drawing/2014/main" id="{4D9B6885-2847-4E00-AA66-30DC1BBE0ED1}"/>
              </a:ext>
            </a:extLst>
          </p:cNvPr>
          <p:cNvSpPr>
            <a:spLocks noGrp="1"/>
          </p:cNvSpPr>
          <p:nvPr>
            <p:ph sz="quarter" idx="11"/>
          </p:nvPr>
        </p:nvSpPr>
        <p:spPr/>
        <p:txBody>
          <a:bodyPr/>
          <a:lstStyle/>
          <a:p>
            <a:r>
              <a:rPr lang="sv-SE" dirty="0"/>
              <a:t> </a:t>
            </a:r>
            <a:endParaRPr lang="en-US" dirty="0"/>
          </a:p>
        </p:txBody>
      </p:sp>
      <p:sp>
        <p:nvSpPr>
          <p:cNvPr id="5" name="Content Placeholder 4">
            <a:extLst>
              <a:ext uri="{FF2B5EF4-FFF2-40B4-BE49-F238E27FC236}">
                <a16:creationId xmlns:a16="http://schemas.microsoft.com/office/drawing/2014/main" id="{149BDA91-4E66-4EE4-940F-F90200142DFF}"/>
              </a:ext>
            </a:extLst>
          </p:cNvPr>
          <p:cNvSpPr>
            <a:spLocks noGrp="1"/>
          </p:cNvSpPr>
          <p:nvPr>
            <p:ph sz="half" idx="10"/>
          </p:nvPr>
        </p:nvSpPr>
        <p:spPr/>
        <p:txBody>
          <a:bodyPr/>
          <a:lstStyle/>
          <a:p>
            <a:r>
              <a:rPr lang="sv-SE" dirty="0"/>
              <a:t> </a:t>
            </a:r>
            <a:r>
              <a:rPr lang="en-US" dirty="0"/>
              <a:t>The geometry of the ear canal used is based on measurements from test subjects reported in literature.</a:t>
            </a:r>
            <a:endParaRPr lang="sv-SE" dirty="0"/>
          </a:p>
          <a:p>
            <a:r>
              <a:rPr lang="en-US" dirty="0"/>
              <a:t>The ear canal in this model has a radius of 4 mm at the entrance and narrows down  toward the ear drum. The dimensions indicate that some losses due to the thermal and viscous boundary layers exist. The boundary layer thickness is about 0.22 mm at 100 Hz and decreases with increasing frequency. This indicates that the layers are not overlapping and the so-called boundary layer impedance (BLI) model can be used to model these losses.</a:t>
            </a:r>
          </a:p>
          <a:p>
            <a:pPr marL="0" indent="0">
              <a:buNone/>
            </a:pPr>
            <a:endParaRPr lang="en-US" dirty="0"/>
          </a:p>
        </p:txBody>
      </p:sp>
      <p:sp>
        <p:nvSpPr>
          <p:cNvPr id="3" name="TextBox 2"/>
          <p:cNvSpPr txBox="1"/>
          <p:nvPr/>
        </p:nvSpPr>
        <p:spPr>
          <a:xfrm>
            <a:off x="7776934" y="1078544"/>
            <a:ext cx="1410964" cy="523220"/>
          </a:xfrm>
          <a:prstGeom prst="rect">
            <a:avLst/>
          </a:prstGeom>
          <a:noFill/>
        </p:spPr>
        <p:txBody>
          <a:bodyPr wrap="none" rtlCol="0">
            <a:spAutoFit/>
          </a:bodyPr>
          <a:lstStyle/>
          <a:p>
            <a:r>
              <a:rPr lang="en-US" sz="1400" dirty="0">
                <a:latin typeface="Lato Light" panose="020F0302020204030203" pitchFamily="34" charset="77"/>
              </a:rPr>
              <a:t>Ear canal center</a:t>
            </a:r>
          </a:p>
          <a:p>
            <a:r>
              <a:rPr lang="en-US" sz="1400" dirty="0">
                <a:latin typeface="Lato Light" panose="020F0302020204030203" pitchFamily="34" charset="77"/>
              </a:rPr>
              <a:t>line curve: g(s)</a:t>
            </a:r>
          </a:p>
        </p:txBody>
      </p:sp>
      <p:grpSp>
        <p:nvGrpSpPr>
          <p:cNvPr id="11" name="Group 10"/>
          <p:cNvGrpSpPr/>
          <p:nvPr/>
        </p:nvGrpSpPr>
        <p:grpSpPr>
          <a:xfrm>
            <a:off x="6220072" y="1643204"/>
            <a:ext cx="2805706" cy="1914431"/>
            <a:chOff x="838200" y="1047750"/>
            <a:chExt cx="2995706" cy="2033676"/>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047750"/>
              <a:ext cx="2995706" cy="2033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6"/>
            <p:cNvSpPr/>
            <p:nvPr/>
          </p:nvSpPr>
          <p:spPr>
            <a:xfrm rot="21250028">
              <a:off x="2899913" y="1440465"/>
              <a:ext cx="243068" cy="609887"/>
            </a:xfrm>
            <a:prstGeom prst="ellipse">
              <a:avLst/>
            </a:prstGeom>
            <a:solidFill>
              <a:schemeClr val="accent1">
                <a:alpha val="24000"/>
              </a:scheme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rot="21250028">
              <a:off x="2901665" y="1446639"/>
              <a:ext cx="121534" cy="609888"/>
            </a:xfrm>
            <a:custGeom>
              <a:avLst/>
              <a:gdLst>
                <a:gd name="connsiteX0" fmla="*/ 0 w 243068"/>
                <a:gd name="connsiteY0" fmla="*/ 304944 h 609887"/>
                <a:gd name="connsiteX1" fmla="*/ 121534 w 243068"/>
                <a:gd name="connsiteY1" fmla="*/ 0 h 609887"/>
                <a:gd name="connsiteX2" fmla="*/ 243068 w 243068"/>
                <a:gd name="connsiteY2" fmla="*/ 304944 h 609887"/>
                <a:gd name="connsiteX3" fmla="*/ 121534 w 243068"/>
                <a:gd name="connsiteY3" fmla="*/ 609888 h 609887"/>
                <a:gd name="connsiteX4" fmla="*/ 0 w 243068"/>
                <a:gd name="connsiteY4" fmla="*/ 304944 h 609887"/>
                <a:gd name="connsiteX0" fmla="*/ 243068 w 334508"/>
                <a:gd name="connsiteY0" fmla="*/ 304944 h 609888"/>
                <a:gd name="connsiteX1" fmla="*/ 121534 w 334508"/>
                <a:gd name="connsiteY1" fmla="*/ 609888 h 609888"/>
                <a:gd name="connsiteX2" fmla="*/ 0 w 334508"/>
                <a:gd name="connsiteY2" fmla="*/ 304944 h 609888"/>
                <a:gd name="connsiteX3" fmla="*/ 121534 w 334508"/>
                <a:gd name="connsiteY3" fmla="*/ 0 h 609888"/>
                <a:gd name="connsiteX4" fmla="*/ 334508 w 334508"/>
                <a:gd name="connsiteY4" fmla="*/ 396384 h 609888"/>
                <a:gd name="connsiteX0" fmla="*/ 243068 w 243068"/>
                <a:gd name="connsiteY0" fmla="*/ 304944 h 609888"/>
                <a:gd name="connsiteX1" fmla="*/ 121534 w 243068"/>
                <a:gd name="connsiteY1" fmla="*/ 609888 h 609888"/>
                <a:gd name="connsiteX2" fmla="*/ 0 w 243068"/>
                <a:gd name="connsiteY2" fmla="*/ 304944 h 609888"/>
                <a:gd name="connsiteX3" fmla="*/ 121534 w 243068"/>
                <a:gd name="connsiteY3" fmla="*/ 0 h 609888"/>
                <a:gd name="connsiteX0" fmla="*/ 121534 w 121534"/>
                <a:gd name="connsiteY0" fmla="*/ 609888 h 609888"/>
                <a:gd name="connsiteX1" fmla="*/ 0 w 121534"/>
                <a:gd name="connsiteY1" fmla="*/ 304944 h 609888"/>
                <a:gd name="connsiteX2" fmla="*/ 121534 w 121534"/>
                <a:gd name="connsiteY2" fmla="*/ 0 h 609888"/>
              </a:gdLst>
              <a:ahLst/>
              <a:cxnLst>
                <a:cxn ang="0">
                  <a:pos x="connsiteX0" y="connsiteY0"/>
                </a:cxn>
                <a:cxn ang="0">
                  <a:pos x="connsiteX1" y="connsiteY1"/>
                </a:cxn>
                <a:cxn ang="0">
                  <a:pos x="connsiteX2" y="connsiteY2"/>
                </a:cxn>
              </a:cxnLst>
              <a:rect l="l" t="t" r="r" b="b"/>
              <a:pathLst>
                <a:path w="121534" h="609888">
                  <a:moveTo>
                    <a:pt x="121534" y="609888"/>
                  </a:moveTo>
                  <a:cubicBezTo>
                    <a:pt x="54413" y="609888"/>
                    <a:pt x="0" y="473360"/>
                    <a:pt x="0" y="304944"/>
                  </a:cubicBezTo>
                  <a:cubicBezTo>
                    <a:pt x="0" y="136528"/>
                    <a:pt x="54413" y="0"/>
                    <a:pt x="121534"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Box 8"/>
          <p:cNvSpPr txBox="1"/>
          <p:nvPr/>
        </p:nvSpPr>
        <p:spPr>
          <a:xfrm>
            <a:off x="6723587" y="3270462"/>
            <a:ext cx="1249060" cy="523220"/>
          </a:xfrm>
          <a:prstGeom prst="rect">
            <a:avLst/>
          </a:prstGeom>
          <a:noFill/>
        </p:spPr>
        <p:txBody>
          <a:bodyPr wrap="none" rtlCol="0">
            <a:spAutoFit/>
          </a:bodyPr>
          <a:lstStyle/>
          <a:p>
            <a:r>
              <a:rPr lang="en-US" sz="1400" dirty="0">
                <a:latin typeface="Lato Light" panose="020F0302020204030203" pitchFamily="34" charset="77"/>
              </a:rPr>
              <a:t>Ear canal area</a:t>
            </a:r>
          </a:p>
          <a:p>
            <a:r>
              <a:rPr lang="en-US" sz="1400" dirty="0">
                <a:latin typeface="Lato Light" panose="020F0302020204030203" pitchFamily="34" charset="77"/>
              </a:rPr>
              <a:t>function: A(s)</a:t>
            </a:r>
          </a:p>
        </p:txBody>
      </p:sp>
      <p:cxnSp>
        <p:nvCxnSpPr>
          <p:cNvPr id="19" name="Elbow Connector 18">
            <a:extLst>
              <a:ext uri="{FF2B5EF4-FFF2-40B4-BE49-F238E27FC236}">
                <a16:creationId xmlns:a16="http://schemas.microsoft.com/office/drawing/2014/main" id="{D6AF9D11-949A-5D4E-97A1-3F245E34813E}"/>
              </a:ext>
            </a:extLst>
          </p:cNvPr>
          <p:cNvCxnSpPr>
            <a:cxnSpLocks/>
          </p:cNvCxnSpPr>
          <p:nvPr/>
        </p:nvCxnSpPr>
        <p:spPr>
          <a:xfrm flipV="1">
            <a:off x="7996583" y="2692794"/>
            <a:ext cx="305927" cy="769118"/>
          </a:xfrm>
          <a:prstGeom prst="bentConnector2">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523766" y="4135219"/>
            <a:ext cx="5313362" cy="553998"/>
          </a:xfrm>
          <a:prstGeom prst="rect">
            <a:avLst/>
          </a:prstGeom>
          <a:noFill/>
        </p:spPr>
        <p:txBody>
          <a:bodyPr wrap="square" rtlCol="0">
            <a:spAutoFit/>
          </a:bodyPr>
          <a:lstStyle/>
          <a:p>
            <a:pPr lvl="0"/>
            <a:r>
              <a:rPr lang="en-US" sz="1000" dirty="0"/>
              <a:t>Reference: M. R. Stinson and B. W. Lawton, “Specification of the geometry of the human ear canal for the prediction of sound-pressure level distribution,” J. </a:t>
            </a:r>
            <a:r>
              <a:rPr lang="en-US" sz="1000" dirty="0" err="1"/>
              <a:t>Acoust</a:t>
            </a:r>
            <a:r>
              <a:rPr lang="en-US" sz="1000" dirty="0"/>
              <a:t>. Soc. Am. 85,  2492-2503 (1989).</a:t>
            </a:r>
          </a:p>
        </p:txBody>
      </p:sp>
      <p:cxnSp>
        <p:nvCxnSpPr>
          <p:cNvPr id="20" name="Elbow Connector 18">
            <a:extLst>
              <a:ext uri="{FF2B5EF4-FFF2-40B4-BE49-F238E27FC236}">
                <a16:creationId xmlns:a16="http://schemas.microsoft.com/office/drawing/2014/main" id="{7EA8C1F9-0008-451B-91A9-18DBC7A143F2}"/>
              </a:ext>
            </a:extLst>
          </p:cNvPr>
          <p:cNvCxnSpPr>
            <a:cxnSpLocks/>
          </p:cNvCxnSpPr>
          <p:nvPr/>
        </p:nvCxnSpPr>
        <p:spPr>
          <a:xfrm rot="5400000">
            <a:off x="8351384" y="1858076"/>
            <a:ext cx="759271" cy="246645"/>
          </a:xfrm>
          <a:prstGeom prst="bentConnector3">
            <a:avLst>
              <a:gd name="adj1" fmla="val 97843"/>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4544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Model setup</a:t>
            </a:r>
          </a:p>
        </p:txBody>
      </p:sp>
      <p:sp>
        <p:nvSpPr>
          <p:cNvPr id="6" name="Content Placeholder 5">
            <a:extLst>
              <a:ext uri="{FF2B5EF4-FFF2-40B4-BE49-F238E27FC236}">
                <a16:creationId xmlns:a16="http://schemas.microsoft.com/office/drawing/2014/main" id="{E4C79163-2D33-498C-AC1C-264929184E4C}"/>
              </a:ext>
            </a:extLst>
          </p:cNvPr>
          <p:cNvSpPr>
            <a:spLocks noGrp="1"/>
          </p:cNvSpPr>
          <p:nvPr>
            <p:ph sz="quarter" idx="11"/>
          </p:nvPr>
        </p:nvSpPr>
        <p:spPr/>
        <p:txBody>
          <a:bodyPr/>
          <a:lstStyle/>
          <a:p>
            <a:r>
              <a:rPr lang="sv-SE" dirty="0"/>
              <a:t> </a:t>
            </a:r>
            <a:endParaRPr lang="en-US" dirty="0"/>
          </a:p>
        </p:txBody>
      </p:sp>
      <p:sp>
        <p:nvSpPr>
          <p:cNvPr id="5" name="Content Placeholder 4">
            <a:extLst>
              <a:ext uri="{FF2B5EF4-FFF2-40B4-BE49-F238E27FC236}">
                <a16:creationId xmlns:a16="http://schemas.microsoft.com/office/drawing/2014/main" id="{149BDA91-4E66-4EE4-940F-F90200142DFF}"/>
              </a:ext>
            </a:extLst>
          </p:cNvPr>
          <p:cNvSpPr>
            <a:spLocks noGrp="1"/>
          </p:cNvSpPr>
          <p:nvPr>
            <p:ph sz="half" idx="10"/>
          </p:nvPr>
        </p:nvSpPr>
        <p:spPr/>
        <p:txBody>
          <a:bodyPr/>
          <a:lstStyle/>
          <a:p>
            <a:r>
              <a:rPr lang="en-US" dirty="0"/>
              <a:t>The ear drum is modeled using the built-in physiological impedance model for the </a:t>
            </a:r>
            <a:r>
              <a:rPr lang="en-US" b="1" dirty="0"/>
              <a:t>Human ear drum</a:t>
            </a:r>
            <a:r>
              <a:rPr lang="en-US" dirty="0"/>
              <a:t>, and the impedance of the ear canal boundaries is modeled using the </a:t>
            </a:r>
            <a:r>
              <a:rPr lang="en-US" b="1" dirty="0"/>
              <a:t>Human Skin</a:t>
            </a:r>
            <a:r>
              <a:rPr lang="en-US" dirty="0"/>
              <a:t>. To include the </a:t>
            </a:r>
            <a:r>
              <a:rPr lang="en-US" dirty="0" err="1"/>
              <a:t>thermoviscous</a:t>
            </a:r>
            <a:r>
              <a:rPr lang="en-US" dirty="0"/>
              <a:t> boundary layer losses, the </a:t>
            </a:r>
            <a:r>
              <a:rPr lang="en-US" b="1" dirty="0"/>
              <a:t>Thermoviscous Boundary Layer Impedance</a:t>
            </a:r>
            <a:r>
              <a:rPr lang="en-US" dirty="0"/>
              <a:t> feature is used.</a:t>
            </a:r>
          </a:p>
          <a:p>
            <a:r>
              <a:rPr lang="en-US" dirty="0"/>
              <a:t>The Thermoviscous Boundary Layer Impedance feature represents a way to handle the </a:t>
            </a:r>
            <a:r>
              <a:rPr lang="en-US" dirty="0" err="1"/>
              <a:t>thermoviscous</a:t>
            </a:r>
            <a:r>
              <a:rPr lang="en-US" dirty="0"/>
              <a:t> losses using an impedance-like boundary condition. The formulation is only valid for non-overlapping boundary layers (it is not valid in very narrow regions) and only valid for geometries with radii of curvature much larger than the boundary layer length scale.</a:t>
            </a:r>
          </a:p>
        </p:txBody>
      </p:sp>
      <p:pic>
        <p:nvPicPr>
          <p:cNvPr id="2051" name="Picture 3"/>
          <p:cNvPicPr>
            <a:picLocks noChangeAspect="1" noChangeArrowheads="1"/>
          </p:cNvPicPr>
          <p:nvPr/>
        </p:nvPicPr>
        <p:blipFill>
          <a:blip r:embed="rId3"/>
          <a:stretch>
            <a:fillRect/>
          </a:stretch>
        </p:blipFill>
        <p:spPr bwMode="auto">
          <a:xfrm>
            <a:off x="6438593" y="1599508"/>
            <a:ext cx="2557863" cy="1918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TextBox 30"/>
          <p:cNvSpPr txBox="1"/>
          <p:nvPr/>
        </p:nvSpPr>
        <p:spPr>
          <a:xfrm>
            <a:off x="7225514" y="3234847"/>
            <a:ext cx="1689886" cy="523220"/>
          </a:xfrm>
          <a:prstGeom prst="rect">
            <a:avLst/>
          </a:prstGeom>
          <a:noFill/>
        </p:spPr>
        <p:txBody>
          <a:bodyPr wrap="none" rtlCol="0">
            <a:spAutoFit/>
          </a:bodyPr>
          <a:lstStyle/>
          <a:p>
            <a:r>
              <a:rPr lang="en-US" sz="1400" dirty="0">
                <a:latin typeface="Lato Light" panose="020F0302020204030203" pitchFamily="34" charset="77"/>
              </a:rPr>
              <a:t>Skin impedance and</a:t>
            </a:r>
          </a:p>
          <a:p>
            <a:r>
              <a:rPr lang="en-US" sz="1400" dirty="0">
                <a:latin typeface="Lato Light" panose="020F0302020204030203" pitchFamily="34" charset="77"/>
              </a:rPr>
              <a:t>BLI impedance</a:t>
            </a:r>
          </a:p>
        </p:txBody>
      </p:sp>
      <p:sp>
        <p:nvSpPr>
          <p:cNvPr id="32" name="TextBox 31"/>
          <p:cNvSpPr txBox="1"/>
          <p:nvPr/>
        </p:nvSpPr>
        <p:spPr>
          <a:xfrm>
            <a:off x="6352426" y="1491536"/>
            <a:ext cx="1042273" cy="523220"/>
          </a:xfrm>
          <a:prstGeom prst="rect">
            <a:avLst/>
          </a:prstGeom>
          <a:noFill/>
        </p:spPr>
        <p:txBody>
          <a:bodyPr wrap="none" rtlCol="0">
            <a:spAutoFit/>
          </a:bodyPr>
          <a:lstStyle/>
          <a:p>
            <a:r>
              <a:rPr lang="en-US" sz="1400" dirty="0">
                <a:latin typeface="Lato Light" panose="020F0302020204030203" pitchFamily="34" charset="77"/>
              </a:rPr>
              <a:t>Ear drum</a:t>
            </a:r>
            <a:br>
              <a:rPr lang="en-US" sz="1400" dirty="0">
                <a:latin typeface="Lato Light" panose="020F0302020204030203" pitchFamily="34" charset="77"/>
              </a:rPr>
            </a:br>
            <a:r>
              <a:rPr lang="en-US" sz="1400" dirty="0">
                <a:latin typeface="Lato Light" panose="020F0302020204030203" pitchFamily="34" charset="77"/>
              </a:rPr>
              <a:t>impedance</a:t>
            </a:r>
          </a:p>
        </p:txBody>
      </p:sp>
      <p:cxnSp>
        <p:nvCxnSpPr>
          <p:cNvPr id="18" name="Elbow Connector 17">
            <a:extLst>
              <a:ext uri="{FF2B5EF4-FFF2-40B4-BE49-F238E27FC236}">
                <a16:creationId xmlns:a16="http://schemas.microsoft.com/office/drawing/2014/main" id="{B7A3A8E9-6E44-8A44-A996-6D0C4E2B3A7E}"/>
              </a:ext>
            </a:extLst>
          </p:cNvPr>
          <p:cNvCxnSpPr>
            <a:cxnSpLocks/>
          </p:cNvCxnSpPr>
          <p:nvPr/>
        </p:nvCxnSpPr>
        <p:spPr>
          <a:xfrm rot="5400000">
            <a:off x="6358043" y="2333264"/>
            <a:ext cx="637423" cy="1"/>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1" name="Elbow Connector 20">
            <a:extLst>
              <a:ext uri="{FF2B5EF4-FFF2-40B4-BE49-F238E27FC236}">
                <a16:creationId xmlns:a16="http://schemas.microsoft.com/office/drawing/2014/main" id="{025B95DC-73B7-444B-8C7E-5F70A57CC77B}"/>
              </a:ext>
            </a:extLst>
          </p:cNvPr>
          <p:cNvCxnSpPr>
            <a:cxnSpLocks/>
            <a:stCxn id="31" idx="1"/>
          </p:cNvCxnSpPr>
          <p:nvPr/>
        </p:nvCxnSpPr>
        <p:spPr>
          <a:xfrm rot="10800000">
            <a:off x="7114784" y="2918565"/>
            <a:ext cx="110730" cy="577893"/>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73069" y="4250948"/>
            <a:ext cx="5870531" cy="892552"/>
          </a:xfrm>
          <a:prstGeom prst="rect">
            <a:avLst/>
          </a:prstGeom>
          <a:noFill/>
        </p:spPr>
        <p:txBody>
          <a:bodyPr wrap="square" rtlCol="0">
            <a:spAutoFit/>
          </a:bodyPr>
          <a:lstStyle/>
          <a:p>
            <a:pPr lvl="1"/>
            <a:r>
              <a:rPr lang="en-US" sz="1000" dirty="0"/>
              <a:t>References: M. Berggren, A. </a:t>
            </a:r>
            <a:r>
              <a:rPr lang="en-US" sz="1000" dirty="0" err="1"/>
              <a:t>Bernland</a:t>
            </a:r>
            <a:r>
              <a:rPr lang="en-US" sz="1000" dirty="0"/>
              <a:t>, and D. </a:t>
            </a:r>
            <a:r>
              <a:rPr lang="en-US" sz="1000" dirty="0" err="1"/>
              <a:t>Noreland</a:t>
            </a:r>
            <a:r>
              <a:rPr lang="en-US" sz="1000" dirty="0"/>
              <a:t>, “Acoustic boundary layers as boundary condition,” JCP 371, 633-650 (2018).</a:t>
            </a:r>
          </a:p>
          <a:p>
            <a:pPr lvl="1"/>
            <a:r>
              <a:rPr lang="en-US" sz="1000" dirty="0"/>
              <a:t>J. S. Bach and H. </a:t>
            </a:r>
            <a:r>
              <a:rPr lang="en-US" sz="1000" dirty="0" err="1"/>
              <a:t>Bruus</a:t>
            </a:r>
            <a:r>
              <a:rPr lang="en-US" sz="1000" dirty="0"/>
              <a:t>, “Theory for acoustics with viscous boundary layers and streaming in curved elastic cavities,” JASA 144, 766-784 (2018).</a:t>
            </a:r>
          </a:p>
          <a:p>
            <a:pPr lvl="0" algn="r"/>
            <a:endParaRPr lang="en-US" sz="1200" dirty="0"/>
          </a:p>
        </p:txBody>
      </p:sp>
    </p:spTree>
    <p:extLst>
      <p:ext uri="{BB962C8B-B14F-4D97-AF65-F5344CB8AC3E}">
        <p14:creationId xmlns:p14="http://schemas.microsoft.com/office/powerpoint/2010/main" val="1477220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Results: Level Transform</a:t>
            </a:r>
          </a:p>
        </p:txBody>
      </p:sp>
      <p:pic>
        <p:nvPicPr>
          <p:cNvPr id="3076" name="Picture 4"/>
          <p:cNvPicPr>
            <a:picLocks noChangeAspect="1" noChangeArrowheads="1"/>
          </p:cNvPicPr>
          <p:nvPr/>
        </p:nvPicPr>
        <p:blipFill>
          <a:blip r:embed="rId3"/>
          <a:stretch>
            <a:fillRect/>
          </a:stretch>
        </p:blipFill>
        <p:spPr bwMode="auto">
          <a:xfrm>
            <a:off x="681355" y="1354515"/>
            <a:ext cx="4114614" cy="3085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4"/>
          <a:stretch>
            <a:fillRect/>
          </a:stretch>
        </p:blipFill>
        <p:spPr bwMode="auto">
          <a:xfrm>
            <a:off x="6431338" y="590550"/>
            <a:ext cx="2037241" cy="1527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5"/>
          <a:stretch>
            <a:fillRect/>
          </a:stretch>
        </p:blipFill>
        <p:spPr bwMode="auto">
          <a:xfrm>
            <a:off x="6436192" y="1808578"/>
            <a:ext cx="2037241" cy="1527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6"/>
          <a:stretch>
            <a:fillRect/>
          </a:stretch>
        </p:blipFill>
        <p:spPr bwMode="auto">
          <a:xfrm>
            <a:off x="6436192" y="3028950"/>
            <a:ext cx="2037241" cy="1527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Elbow Connector 2">
            <a:extLst>
              <a:ext uri="{FF2B5EF4-FFF2-40B4-BE49-F238E27FC236}">
                <a16:creationId xmlns:a16="http://schemas.microsoft.com/office/drawing/2014/main" id="{29E3EC13-CF7E-6744-B593-83E2C1A8EA71}"/>
              </a:ext>
            </a:extLst>
          </p:cNvPr>
          <p:cNvCxnSpPr>
            <a:cxnSpLocks/>
          </p:cNvCxnSpPr>
          <p:nvPr/>
        </p:nvCxnSpPr>
        <p:spPr>
          <a:xfrm rot="10800000" flipV="1">
            <a:off x="3544867" y="1720137"/>
            <a:ext cx="2867685" cy="622230"/>
          </a:xfrm>
          <a:prstGeom prst="bentConnector3">
            <a:avLst>
              <a:gd name="adj1" fmla="val 100014"/>
            </a:avLst>
          </a:prstGeom>
        </p:spPr>
        <p:style>
          <a:lnRef idx="1">
            <a:schemeClr val="accent1"/>
          </a:lnRef>
          <a:fillRef idx="0">
            <a:schemeClr val="accent1"/>
          </a:fillRef>
          <a:effectRef idx="0">
            <a:schemeClr val="accent1"/>
          </a:effectRef>
          <a:fontRef idx="minor">
            <a:schemeClr val="tx1"/>
          </a:fontRef>
        </p:style>
      </p:cxnSp>
      <p:cxnSp>
        <p:nvCxnSpPr>
          <p:cNvPr id="23" name="Elbow Connector 22">
            <a:extLst>
              <a:ext uri="{FF2B5EF4-FFF2-40B4-BE49-F238E27FC236}">
                <a16:creationId xmlns:a16="http://schemas.microsoft.com/office/drawing/2014/main" id="{6FD8CF3D-2B42-044D-BE3E-48AB05C2D0BF}"/>
              </a:ext>
            </a:extLst>
          </p:cNvPr>
          <p:cNvCxnSpPr>
            <a:cxnSpLocks/>
          </p:cNvCxnSpPr>
          <p:nvPr/>
        </p:nvCxnSpPr>
        <p:spPr>
          <a:xfrm rot="10800000">
            <a:off x="4177431" y="2708001"/>
            <a:ext cx="2256335" cy="175079"/>
          </a:xfrm>
          <a:prstGeom prst="bentConnector3">
            <a:avLst>
              <a:gd name="adj1" fmla="val 99963"/>
            </a:avLst>
          </a:prstGeom>
        </p:spPr>
        <p:style>
          <a:lnRef idx="1">
            <a:schemeClr val="accent1"/>
          </a:lnRef>
          <a:fillRef idx="0">
            <a:schemeClr val="accent1"/>
          </a:fillRef>
          <a:effectRef idx="0">
            <a:schemeClr val="accent1"/>
          </a:effectRef>
          <a:fontRef idx="minor">
            <a:schemeClr val="tx1"/>
          </a:fontRef>
        </p:style>
      </p:cxnSp>
      <p:cxnSp>
        <p:nvCxnSpPr>
          <p:cNvPr id="26" name="Elbow Connector 25">
            <a:extLst>
              <a:ext uri="{FF2B5EF4-FFF2-40B4-BE49-F238E27FC236}">
                <a16:creationId xmlns:a16="http://schemas.microsoft.com/office/drawing/2014/main" id="{1D5691BE-EB68-244F-9046-7D16B241A22F}"/>
              </a:ext>
            </a:extLst>
          </p:cNvPr>
          <p:cNvCxnSpPr>
            <a:cxnSpLocks/>
          </p:cNvCxnSpPr>
          <p:nvPr/>
        </p:nvCxnSpPr>
        <p:spPr>
          <a:xfrm rot="10800000">
            <a:off x="4429361" y="3419604"/>
            <a:ext cx="1983189" cy="373311"/>
          </a:xfrm>
          <a:prstGeom prst="bentConnector3">
            <a:avLst>
              <a:gd name="adj1" fmla="val 99897"/>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68165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Results: Impedances</a:t>
            </a:r>
          </a:p>
        </p:txBody>
      </p:sp>
      <p:pic>
        <p:nvPicPr>
          <p:cNvPr id="4098" name="Picture 2"/>
          <p:cNvPicPr>
            <a:picLocks noChangeAspect="1" noChangeArrowheads="1"/>
          </p:cNvPicPr>
          <p:nvPr/>
        </p:nvPicPr>
        <p:blipFill>
          <a:blip r:embed="rId3"/>
          <a:stretch>
            <a:fillRect/>
          </a:stretch>
        </p:blipFill>
        <p:spPr bwMode="auto">
          <a:xfrm>
            <a:off x="721523" y="1333500"/>
            <a:ext cx="3592325" cy="2694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stretch>
            <a:fillRect/>
          </a:stretch>
        </p:blipFill>
        <p:spPr bwMode="auto">
          <a:xfrm>
            <a:off x="4906259" y="1333500"/>
            <a:ext cx="3592325" cy="2694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66829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59BB560-6CB1-43A0-B2B2-3B170BFF4957}"/>
              </a:ext>
            </a:extLst>
          </p:cNvPr>
          <p:cNvSpPr>
            <a:spLocks noGrp="1"/>
          </p:cNvSpPr>
          <p:nvPr>
            <p:ph idx="1"/>
          </p:nvPr>
        </p:nvSpPr>
        <p:spPr/>
        <p:txBody>
          <a:bodyPr/>
          <a:lstStyle/>
          <a:p>
            <a:r>
              <a:rPr lang="en-US" dirty="0"/>
              <a:t>info@comsol.com</a:t>
            </a:r>
            <a:endParaRPr lang="x-none" dirty="0"/>
          </a:p>
        </p:txBody>
      </p:sp>
    </p:spTree>
    <p:extLst>
      <p:ext uri="{BB962C8B-B14F-4D97-AF65-F5344CB8AC3E}">
        <p14:creationId xmlns:p14="http://schemas.microsoft.com/office/powerpoint/2010/main" val="1388190872"/>
      </p:ext>
    </p:extLst>
  </p:cSld>
  <p:clrMapOvr>
    <a:masterClrMapping/>
  </p:clrMapOvr>
</p:sld>
</file>

<file path=ppt/theme/theme1.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6CC76ABF-F046-4C83-B81B-9C5A5297A9FF}" vid="{E405A69A-86C1-4754-A6F1-158C3E8360E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Template>
  <TotalTime>223</TotalTime>
  <Words>455</Words>
  <Application>Microsoft Office PowerPoint</Application>
  <PresentationFormat>On-screen Show (16:9)</PresentationFormat>
  <Paragraphs>30</Paragraphs>
  <Slides>7</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Lato Light</vt:lpstr>
      <vt:lpstr>Lato Black</vt:lpstr>
      <vt:lpstr>Calibri</vt:lpstr>
      <vt:lpstr>Arial</vt:lpstr>
      <vt:lpstr>Lato</vt:lpstr>
      <vt:lpstr>Wingdings</vt:lpstr>
      <vt:lpstr>comsol</vt:lpstr>
      <vt:lpstr>Tutorial: Ear Canal Acoustics</vt:lpstr>
      <vt:lpstr>Background and Motivation</vt:lpstr>
      <vt:lpstr>Geometry</vt:lpstr>
      <vt:lpstr>Model setup</vt:lpstr>
      <vt:lpstr>Results: Level Transform</vt:lpstr>
      <vt:lpstr>Results: Impedances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Tutorial: Ear Canal Acoustics</dc:title>
  <dc:creator>Elin Svensson</dc:creator>
  <cp:lastModifiedBy>Elin Svensson</cp:lastModifiedBy>
  <cp:revision>15</cp:revision>
  <dcterms:created xsi:type="dcterms:W3CDTF">2022-10-24T08:41:24Z</dcterms:created>
  <dcterms:modified xsi:type="dcterms:W3CDTF">2024-10-09T13:10:38Z</dcterms:modified>
</cp:coreProperties>
</file>