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827" r:id="rId1"/>
  </p:sldMasterIdLst>
  <p:notesMasterIdLst>
    <p:notesMasterId r:id="rId12"/>
  </p:notesMasterIdLst>
  <p:sldIdLst>
    <p:sldId id="256" r:id="rId2"/>
    <p:sldId id="262" r:id="rId3"/>
    <p:sldId id="283" r:id="rId4"/>
    <p:sldId id="281" r:id="rId5"/>
    <p:sldId id="282" r:id="rId6"/>
    <p:sldId id="284" r:id="rId7"/>
    <p:sldId id="285" r:id="rId8"/>
    <p:sldId id="286" r:id="rId9"/>
    <p:sldId id="287" r:id="rId10"/>
    <p:sldId id="275" r:id="rId11"/>
  </p:sldIdLst>
  <p:sldSz cx="9144000" cy="5143500" type="screen16x9"/>
  <p:notesSz cx="6858000" cy="9144000"/>
  <p:embeddedFontLst>
    <p:embeddedFont>
      <p:font typeface="Calibri" panose="020F0502020204030204" pitchFamily="34" charset="0"/>
      <p:regular r:id="rId13"/>
      <p:bold r:id="rId14"/>
      <p:italic r:id="rId15"/>
      <p:boldItalic r:id="rId16"/>
    </p:embeddedFont>
    <p:embeddedFont>
      <p:font typeface="Lato" panose="020F0502020204030203" pitchFamily="34" charset="0"/>
      <p:regular r:id="rId17"/>
      <p:bold r:id="rId18"/>
      <p:italic r:id="rId19"/>
      <p:boldItalic r:id="rId20"/>
    </p:embeddedFont>
    <p:embeddedFont>
      <p:font typeface="Lato Black" panose="020F0A02020204030203" pitchFamily="34" charset="0"/>
      <p:bold r:id="rId21"/>
      <p:italic r:id="rId22"/>
      <p:boldItalic r:id="rId23"/>
    </p:embeddedFont>
    <p:embeddedFont>
      <p:font typeface="Lato Light" panose="020F0302020204030203" pitchFamily="34" charset="0"/>
      <p:regular r:id="rId24"/>
      <p:italic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550" autoAdjust="0"/>
    <p:restoredTop sz="96405" autoAdjust="0"/>
  </p:normalViewPr>
  <p:slideViewPr>
    <p:cSldViewPr>
      <p:cViewPr varScale="1">
        <p:scale>
          <a:sx n="112" d="100"/>
          <a:sy n="112" d="100"/>
        </p:scale>
        <p:origin x="126" y="648"/>
      </p:cViewPr>
      <p:guideLst>
        <p:guide orient="horz" pos="1620"/>
        <p:guide pos="2880"/>
      </p:guideLst>
    </p:cSldViewPr>
  </p:slideViewPr>
  <p:outlineViewPr>
    <p:cViewPr>
      <p:scale>
        <a:sx n="33" d="100"/>
        <a:sy n="33" d="100"/>
      </p:scale>
      <p:origin x="0" y="-2910"/>
    </p:cViewPr>
  </p:outlin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font" Target="fonts/font13.fntdata"/><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6/14/2023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354038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923311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4</a:t>
            </a:fld>
            <a:endParaRPr lang="en-US"/>
          </a:p>
        </p:txBody>
      </p:sp>
    </p:spTree>
    <p:extLst>
      <p:ext uri="{BB962C8B-B14F-4D97-AF65-F5344CB8AC3E}">
        <p14:creationId xmlns:p14="http://schemas.microsoft.com/office/powerpoint/2010/main" val="1650300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8742450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286482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3947322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5506427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9440637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0790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3285921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805303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6942177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2366199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394208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8073427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9054223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3918446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69412267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4978692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4671797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2786712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1937690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0873633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4310283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44553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09718519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00008314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048927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26576627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620693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4256116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7267379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684095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9881405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9883817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87090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89899920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518532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22833278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1830574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9229702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3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1205590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446327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4579723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91378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40553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37544786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9212128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054771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82803695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59734616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66286559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8881946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934815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228984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32693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620955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39733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5424570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2037127728"/>
      </p:ext>
    </p:extLst>
  </p:cSld>
  <p:clrMap bg1="lt1" tx1="dk1" bg2="lt2" tx2="dk2" accent1="accent1" accent2="accent2" accent3="accent3" accent4="accent4" accent5="accent5" accent6="accent6" hlink="hlink" folHlink="folHlink"/>
  <p:sldLayoutIdLst>
    <p:sldLayoutId id="2147483828" r:id="rId1"/>
    <p:sldLayoutId id="2147483829" r:id="rId2"/>
    <p:sldLayoutId id="2147483830" r:id="rId3"/>
    <p:sldLayoutId id="2147483831" r:id="rId4"/>
    <p:sldLayoutId id="2147483832" r:id="rId5"/>
    <p:sldLayoutId id="2147483833" r:id="rId6"/>
    <p:sldLayoutId id="2147483834" r:id="rId7"/>
    <p:sldLayoutId id="2147483835" r:id="rId8"/>
    <p:sldLayoutId id="2147483836" r:id="rId9"/>
    <p:sldLayoutId id="2147483837" r:id="rId10"/>
    <p:sldLayoutId id="2147483838" r:id="rId11"/>
    <p:sldLayoutId id="2147483839" r:id="rId12"/>
    <p:sldLayoutId id="2147483840" r:id="rId13"/>
    <p:sldLayoutId id="2147483841" r:id="rId14"/>
    <p:sldLayoutId id="2147483842" r:id="rId15"/>
    <p:sldLayoutId id="2147483843" r:id="rId16"/>
    <p:sldLayoutId id="2147483844" r:id="rId17"/>
    <p:sldLayoutId id="2147483845" r:id="rId18"/>
    <p:sldLayoutId id="2147483846" r:id="rId19"/>
    <p:sldLayoutId id="2147483847" r:id="rId20"/>
    <p:sldLayoutId id="2147483848" r:id="rId21"/>
    <p:sldLayoutId id="2147483849" r:id="rId22"/>
    <p:sldLayoutId id="2147483850" r:id="rId23"/>
    <p:sldLayoutId id="2147483851" r:id="rId24"/>
    <p:sldLayoutId id="2147483852" r:id="rId25"/>
    <p:sldLayoutId id="2147483853" r:id="rId26"/>
    <p:sldLayoutId id="2147483854" r:id="rId27"/>
    <p:sldLayoutId id="2147483855" r:id="rId28"/>
    <p:sldLayoutId id="2147483856" r:id="rId29"/>
    <p:sldLayoutId id="2147483857" r:id="rId30"/>
    <p:sldLayoutId id="2147483858" r:id="rId31"/>
    <p:sldLayoutId id="2147483859" r:id="rId32"/>
    <p:sldLayoutId id="2147483860" r:id="rId33"/>
    <p:sldLayoutId id="2147483861" r:id="rId34"/>
    <p:sldLayoutId id="2147483862" r:id="rId35"/>
    <p:sldLayoutId id="2147483863" r:id="rId36"/>
    <p:sldLayoutId id="2147483864" r:id="rId37"/>
    <p:sldLayoutId id="2147483865" r:id="rId38"/>
    <p:sldLayoutId id="2147483866" r:id="rId39"/>
    <p:sldLayoutId id="2147483867" r:id="rId40"/>
    <p:sldLayoutId id="2147483868" r:id="rId41"/>
    <p:sldLayoutId id="2147483869" r:id="rId42"/>
    <p:sldLayoutId id="2147483870" r:id="rId43"/>
    <p:sldLayoutId id="2147483871" r:id="rId44"/>
    <p:sldLayoutId id="2147483872" r:id="rId45"/>
    <p:sldLayoutId id="2147483873" r:id="rId46"/>
    <p:sldLayoutId id="2147483874" r:id="rId47"/>
    <p:sldLayoutId id="2147483875" r:id="rId48"/>
    <p:sldLayoutId id="2147483876" r:id="rId49"/>
    <p:sldLayoutId id="2147483877" r:id="rId50"/>
    <p:sldLayoutId id="2147483878" r:id="rId51"/>
    <p:sldLayoutId id="2147483879" r:id="rId52"/>
    <p:sldLayoutId id="2147483880" r:id="rId53"/>
    <p:sldLayoutId id="2147483881" r:id="rId54"/>
    <p:sldLayoutId id="2147483882" r:id="rId55"/>
    <p:sldLayoutId id="2147483883" r:id="rId56"/>
    <p:sldLayoutId id="2147483884" r:id="rId57"/>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1B127-CCCE-4CD6-AD3E-DE501340E9E7}"/>
              </a:ext>
            </a:extLst>
          </p:cNvPr>
          <p:cNvSpPr>
            <a:spLocks noGrp="1"/>
          </p:cNvSpPr>
          <p:nvPr>
            <p:ph type="title"/>
          </p:nvPr>
        </p:nvSpPr>
        <p:spPr/>
        <p:txBody>
          <a:bodyPr/>
          <a:lstStyle/>
          <a:p>
            <a:r>
              <a:rPr lang="en-US" dirty="0"/>
              <a:t>Corrosion Under an Evans Droplet</a:t>
            </a:r>
            <a:endParaRPr lang="en-SE" dirty="0"/>
          </a:p>
        </p:txBody>
      </p:sp>
      <p:sp>
        <p:nvSpPr>
          <p:cNvPr id="3" name="Subtitle 2">
            <a:extLst>
              <a:ext uri="{FF2B5EF4-FFF2-40B4-BE49-F238E27FC236}">
                <a16:creationId xmlns:a16="http://schemas.microsoft.com/office/drawing/2014/main" id="{DA61A299-A85C-4A0D-9256-4DE809E3290C}"/>
              </a:ext>
            </a:extLst>
          </p:cNvPr>
          <p:cNvSpPr>
            <a:spLocks noGrp="1"/>
          </p:cNvSpPr>
          <p:nvPr>
            <p:ph type="body" idx="1"/>
          </p:nvPr>
        </p:nvSpPr>
        <p:spPr/>
        <p:txBody>
          <a:bodyPr>
            <a:normAutofit lnSpcReduction="10000"/>
          </a:bodyPr>
          <a:lstStyle/>
          <a:p>
            <a:r>
              <a:rPr lang="en-US" dirty="0"/>
              <a:t>COMSOL</a:t>
            </a:r>
            <a:endParaRPr lang="en-SE" dirty="0"/>
          </a:p>
        </p:txBody>
      </p:sp>
      <p:pic>
        <p:nvPicPr>
          <p:cNvPr id="12" name="Picture 11">
            <a:extLst>
              <a:ext uri="{FF2B5EF4-FFF2-40B4-BE49-F238E27FC236}">
                <a16:creationId xmlns:a16="http://schemas.microsoft.com/office/drawing/2014/main" id="{2D5F40E4-A4AC-44DC-AF74-A8DCA3D11380}"/>
              </a:ext>
            </a:extLst>
          </p:cNvPr>
          <p:cNvPicPr>
            <a:picLocks noChangeAspect="1"/>
          </p:cNvPicPr>
          <p:nvPr/>
        </p:nvPicPr>
        <p:blipFill rotWithShape="1">
          <a:blip r:embed="rId2"/>
          <a:srcRect t="32654" r="32840"/>
          <a:stretch/>
        </p:blipFill>
        <p:spPr>
          <a:xfrm>
            <a:off x="3962400" y="-1"/>
            <a:ext cx="5181600" cy="3463925"/>
          </a:xfrm>
          <a:prstGeom prst="rect">
            <a:avLst/>
          </a:prstGeom>
        </p:spPr>
      </p:pic>
    </p:spTree>
    <p:extLst>
      <p:ext uri="{BB962C8B-B14F-4D97-AF65-F5344CB8AC3E}">
        <p14:creationId xmlns:p14="http://schemas.microsoft.com/office/powerpoint/2010/main" val="19079741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6" name="Content Placeholder 5"/>
          <p:cNvSpPr>
            <a:spLocks noGrp="1"/>
          </p:cNvSpPr>
          <p:nvPr>
            <p:ph idx="1"/>
          </p:nvPr>
        </p:nvSpPr>
        <p:spPr>
          <a:xfrm>
            <a:off x="457200" y="1333500"/>
            <a:ext cx="7467600" cy="3752850"/>
          </a:xfrm>
        </p:spPr>
        <p:txBody>
          <a:bodyPr>
            <a:noAutofit/>
          </a:bodyPr>
          <a:lstStyle/>
          <a:p>
            <a:pPr marL="342900" indent="-342900">
              <a:buFont typeface="+mj-lt"/>
              <a:buAutoNum type="arabicPeriod"/>
            </a:pPr>
            <a:r>
              <a:rPr lang="en-IN" sz="1500" dirty="0"/>
              <a:t>A. </a:t>
            </a:r>
            <a:r>
              <a:rPr lang="en-IN" sz="1500" dirty="0" err="1"/>
              <a:t>Sainz</a:t>
            </a:r>
            <a:r>
              <a:rPr lang="en-IN" sz="1500" dirty="0"/>
              <a:t>-Rosales et al., “</a:t>
            </a:r>
            <a:r>
              <a:rPr lang="en-US" sz="1500" dirty="0"/>
              <a:t>Classic Evans’s Drop Corrosion Experiment Investigated in Terms of a Tertiary Current and Potential Distribution,</a:t>
            </a:r>
            <a:r>
              <a:rPr lang="en-IN" sz="1500" dirty="0"/>
              <a:t>” </a:t>
            </a:r>
            <a:r>
              <a:rPr lang="en-IN" sz="1500" i="1" dirty="0"/>
              <a:t>Corrosion and Materials Degradation</a:t>
            </a:r>
            <a:r>
              <a:rPr lang="en-IN" sz="1500" dirty="0"/>
              <a:t>, vol. 3, no. 2, </a:t>
            </a:r>
            <a:r>
              <a:rPr lang="sv-SE" sz="1500" dirty="0"/>
              <a:t>pp. 270–280, </a:t>
            </a:r>
            <a:r>
              <a:rPr lang="en-IN" sz="1500" dirty="0"/>
              <a:t>2022.</a:t>
            </a:r>
            <a:endParaRPr lang="fr-FR" sz="1500" i="1" dirty="0"/>
          </a:p>
          <a:p>
            <a:pPr marL="342900" indent="-342900">
              <a:buFont typeface="+mj-lt"/>
              <a:buAutoNum type="arabicPeriod"/>
            </a:pPr>
            <a:r>
              <a:rPr lang="sv-SE" sz="1500" dirty="0"/>
              <a:t>A. Kahyarian and S. Nesic, “</a:t>
            </a:r>
            <a:r>
              <a:rPr lang="en-US" sz="1500" dirty="0"/>
              <a:t>On the mechanism of carbon dioxide corrosion of mild steel: Experimental investigation and mathematical modeling at elevated pressures and nonideal solutions,</a:t>
            </a:r>
            <a:r>
              <a:rPr lang="sv-SE" sz="1500" dirty="0"/>
              <a:t>” </a:t>
            </a:r>
            <a:r>
              <a:rPr lang="sv-SE" sz="1500" i="1" dirty="0"/>
              <a:t>Corrosion Science</a:t>
            </a:r>
            <a:r>
              <a:rPr lang="sv-SE" sz="1500" dirty="0"/>
              <a:t>, vol. 173, no. 108719, pp. 1–27, 2020.</a:t>
            </a:r>
          </a:p>
          <a:p>
            <a:endParaRPr lang="fr-FR" sz="1500" i="1" dirty="0"/>
          </a:p>
        </p:txBody>
      </p:sp>
    </p:spTree>
    <p:extLst>
      <p:ext uri="{BB962C8B-B14F-4D97-AF65-F5344CB8AC3E}">
        <p14:creationId xmlns:p14="http://schemas.microsoft.com/office/powerpoint/2010/main" val="26409857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199" y="1333513"/>
            <a:ext cx="4215643" cy="3752837"/>
          </a:xfrm>
        </p:spPr>
        <p:txBody>
          <a:bodyPr>
            <a:normAutofit/>
          </a:bodyPr>
          <a:lstStyle/>
          <a:p>
            <a:r>
              <a:rPr lang="en-US" sz="1050" dirty="0"/>
              <a:t>The century-old Evans droplet experiment demonstrates corrosion that is limited by oxygen transport.</a:t>
            </a:r>
          </a:p>
          <a:p>
            <a:r>
              <a:rPr lang="en-US" sz="1050" dirty="0"/>
              <a:t>This Evans droplet tutorial model defines the corrosion of an iron surface in contact with a water droplet in a surrounding atmosphere that contains both carbon dioxide and oxygen.</a:t>
            </a:r>
          </a:p>
          <a:p>
            <a:r>
              <a:rPr lang="en-US" sz="1050" dirty="0"/>
              <a:t>The model accounts for the charge and mass transport of a multitude of species as well as iron dissolution, oxygen reduction, carbonic acid equilibria, and iron hydroxide formation.</a:t>
            </a:r>
          </a:p>
          <a:p>
            <a:r>
              <a:rPr lang="en-US" sz="1050" dirty="0"/>
              <a:t>The model computes the transient and spatial distributions of the various species within the droplet.</a:t>
            </a:r>
          </a:p>
          <a:p>
            <a:r>
              <a:rPr lang="en-US" sz="1050" dirty="0"/>
              <a:t>A spatial gradient in the pH is demonstrated and is attributed to the complex interplay between the dissolved iron and the carbonic acid.</a:t>
            </a:r>
          </a:p>
        </p:txBody>
      </p:sp>
      <p:sp>
        <p:nvSpPr>
          <p:cNvPr id="2" name="Title 1"/>
          <p:cNvSpPr>
            <a:spLocks noGrp="1"/>
          </p:cNvSpPr>
          <p:nvPr>
            <p:ph type="title"/>
          </p:nvPr>
        </p:nvSpPr>
        <p:spPr/>
        <p:txBody>
          <a:bodyPr/>
          <a:lstStyle/>
          <a:p>
            <a:r>
              <a:rPr lang="en-US" dirty="0"/>
              <a:t>Overview</a:t>
            </a:r>
            <a:endParaRPr lang="en-US" noProof="0" dirty="0"/>
          </a:p>
        </p:txBody>
      </p:sp>
      <p:grpSp>
        <p:nvGrpSpPr>
          <p:cNvPr id="10" name="Group 9">
            <a:extLst>
              <a:ext uri="{FF2B5EF4-FFF2-40B4-BE49-F238E27FC236}">
                <a16:creationId xmlns:a16="http://schemas.microsoft.com/office/drawing/2014/main" id="{0116DE2D-EA73-4519-9590-A835679F62C0}"/>
              </a:ext>
            </a:extLst>
          </p:cNvPr>
          <p:cNvGrpSpPr/>
          <p:nvPr/>
        </p:nvGrpSpPr>
        <p:grpSpPr>
          <a:xfrm>
            <a:off x="5334000" y="1342816"/>
            <a:ext cx="3507693" cy="2533638"/>
            <a:chOff x="5486400" y="1276350"/>
            <a:chExt cx="2895600" cy="2091518"/>
          </a:xfrm>
        </p:grpSpPr>
        <p:sp>
          <p:nvSpPr>
            <p:cNvPr id="6" name="Oval 5">
              <a:extLst>
                <a:ext uri="{FF2B5EF4-FFF2-40B4-BE49-F238E27FC236}">
                  <a16:creationId xmlns:a16="http://schemas.microsoft.com/office/drawing/2014/main" id="{175DA6C7-BB24-4EAA-8E99-0CC37F08928F}"/>
                </a:ext>
              </a:extLst>
            </p:cNvPr>
            <p:cNvSpPr/>
            <p:nvPr/>
          </p:nvSpPr>
          <p:spPr>
            <a:xfrm>
              <a:off x="5791200" y="2178536"/>
              <a:ext cx="2286000" cy="1085838"/>
            </a:xfrm>
            <a:prstGeom prst="ellipse">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C6501669-EA1B-4300-A7FF-CA4C744C893A}"/>
                </a:ext>
              </a:extLst>
            </p:cNvPr>
            <p:cNvSpPr/>
            <p:nvPr/>
          </p:nvSpPr>
          <p:spPr>
            <a:xfrm>
              <a:off x="5486400" y="2624918"/>
              <a:ext cx="2895600" cy="742950"/>
            </a:xfrm>
            <a:prstGeom prst="rect">
              <a:avLst/>
            </a:prstGeom>
            <a:pattFill prst="wdUpDiag">
              <a:fgClr>
                <a:schemeClr val="accent3"/>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0B619C07-EB19-4584-94C0-40B287507A2A}"/>
                </a:ext>
              </a:extLst>
            </p:cNvPr>
            <p:cNvCxnSpPr/>
            <p:nvPr/>
          </p:nvCxnSpPr>
          <p:spPr>
            <a:xfrm>
              <a:off x="5486400" y="2624918"/>
              <a:ext cx="28956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95B2DC65-CBD2-4100-8624-7CE2DFC30750}"/>
                </a:ext>
              </a:extLst>
            </p:cNvPr>
            <p:cNvSpPr/>
            <p:nvPr/>
          </p:nvSpPr>
          <p:spPr>
            <a:xfrm>
              <a:off x="5486400" y="1276350"/>
              <a:ext cx="2895600" cy="209151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extBox 10">
            <a:extLst>
              <a:ext uri="{FF2B5EF4-FFF2-40B4-BE49-F238E27FC236}">
                <a16:creationId xmlns:a16="http://schemas.microsoft.com/office/drawing/2014/main" id="{8F1EE9E0-857B-4F2E-830D-948A35E52DE3}"/>
              </a:ext>
            </a:extLst>
          </p:cNvPr>
          <p:cNvSpPr txBox="1"/>
          <p:nvPr/>
        </p:nvSpPr>
        <p:spPr>
          <a:xfrm>
            <a:off x="5791200" y="1733550"/>
            <a:ext cx="1109599" cy="307777"/>
          </a:xfrm>
          <a:prstGeom prst="rect">
            <a:avLst/>
          </a:prstGeom>
          <a:noFill/>
        </p:spPr>
        <p:txBody>
          <a:bodyPr wrap="none" rtlCol="0">
            <a:spAutoFit/>
          </a:bodyPr>
          <a:lstStyle/>
          <a:p>
            <a:r>
              <a:rPr lang="en-US" sz="1400" dirty="0">
                <a:latin typeface="Lato Light" panose="020F0302020204030203" pitchFamily="34" charset="0"/>
              </a:rPr>
              <a:t>N</a:t>
            </a:r>
            <a:r>
              <a:rPr lang="en-US" sz="1400" baseline="-25000" dirty="0">
                <a:latin typeface="Lato Light" panose="020F0302020204030203" pitchFamily="34" charset="0"/>
              </a:rPr>
              <a:t>2</a:t>
            </a:r>
            <a:r>
              <a:rPr lang="en-US" sz="1400" dirty="0">
                <a:latin typeface="Lato Light" panose="020F0302020204030203" pitchFamily="34" charset="0"/>
              </a:rPr>
              <a:t>, O</a:t>
            </a:r>
            <a:r>
              <a:rPr lang="en-US" sz="1400" baseline="-25000" dirty="0">
                <a:latin typeface="Lato Light" panose="020F0302020204030203" pitchFamily="34" charset="0"/>
              </a:rPr>
              <a:t>2</a:t>
            </a:r>
            <a:r>
              <a:rPr lang="en-US" sz="1400" dirty="0">
                <a:latin typeface="Lato Light" panose="020F0302020204030203" pitchFamily="34" charset="0"/>
              </a:rPr>
              <a:t>, CO</a:t>
            </a:r>
            <a:r>
              <a:rPr lang="en-US" sz="1400" baseline="-25000" dirty="0">
                <a:latin typeface="Lato Light" panose="020F0302020204030203" pitchFamily="34" charset="0"/>
              </a:rPr>
              <a:t>2</a:t>
            </a:r>
            <a:endParaRPr lang="en-US" sz="1400" dirty="0">
              <a:latin typeface="Lato Light" panose="020F0302020204030203" pitchFamily="34" charset="0"/>
            </a:endParaRPr>
          </a:p>
        </p:txBody>
      </p:sp>
      <p:sp>
        <p:nvSpPr>
          <p:cNvPr id="12" name="TextBox 11">
            <a:extLst>
              <a:ext uri="{FF2B5EF4-FFF2-40B4-BE49-F238E27FC236}">
                <a16:creationId xmlns:a16="http://schemas.microsoft.com/office/drawing/2014/main" id="{AE9B74F0-49BE-4ACA-B352-9409BC53E82F}"/>
              </a:ext>
            </a:extLst>
          </p:cNvPr>
          <p:cNvSpPr txBox="1"/>
          <p:nvPr/>
        </p:nvSpPr>
        <p:spPr>
          <a:xfrm>
            <a:off x="6821587" y="2579032"/>
            <a:ext cx="532518" cy="307777"/>
          </a:xfrm>
          <a:prstGeom prst="rect">
            <a:avLst/>
          </a:prstGeom>
          <a:noFill/>
        </p:spPr>
        <p:txBody>
          <a:bodyPr wrap="none" rtlCol="0">
            <a:spAutoFit/>
          </a:bodyPr>
          <a:lstStyle/>
          <a:p>
            <a:r>
              <a:rPr lang="en-US" sz="1400" dirty="0">
                <a:latin typeface="Lato Light" panose="020F0302020204030203" pitchFamily="34" charset="0"/>
              </a:rPr>
              <a:t>H</a:t>
            </a:r>
            <a:r>
              <a:rPr lang="en-US" sz="1400" baseline="-25000" dirty="0">
                <a:latin typeface="Lato Light" panose="020F0302020204030203" pitchFamily="34" charset="0"/>
              </a:rPr>
              <a:t>2</a:t>
            </a:r>
            <a:r>
              <a:rPr lang="en-US" sz="1400" dirty="0">
                <a:latin typeface="Lato Light" panose="020F0302020204030203" pitchFamily="34" charset="0"/>
              </a:rPr>
              <a:t>O</a:t>
            </a:r>
          </a:p>
        </p:txBody>
      </p:sp>
      <p:sp>
        <p:nvSpPr>
          <p:cNvPr id="13" name="TextBox 12">
            <a:extLst>
              <a:ext uri="{FF2B5EF4-FFF2-40B4-BE49-F238E27FC236}">
                <a16:creationId xmlns:a16="http://schemas.microsoft.com/office/drawing/2014/main" id="{AF127910-7786-4524-8B4B-44060E50CD23}"/>
              </a:ext>
            </a:extLst>
          </p:cNvPr>
          <p:cNvSpPr txBox="1"/>
          <p:nvPr/>
        </p:nvSpPr>
        <p:spPr>
          <a:xfrm>
            <a:off x="6954512" y="3166401"/>
            <a:ext cx="266667" cy="215444"/>
          </a:xfrm>
          <a:prstGeom prst="rect">
            <a:avLst/>
          </a:prstGeom>
          <a:solidFill>
            <a:schemeClr val="bg1"/>
          </a:solidFill>
        </p:spPr>
        <p:txBody>
          <a:bodyPr wrap="none" lIns="36000" tIns="0" rIns="36000" bIns="0" rtlCol="0">
            <a:spAutoFit/>
          </a:bodyPr>
          <a:lstStyle/>
          <a:p>
            <a:r>
              <a:rPr lang="en-US" sz="1400" dirty="0">
                <a:latin typeface="Lato Light" panose="020F0302020204030203" pitchFamily="34" charset="0"/>
              </a:rPr>
              <a:t>Fe</a:t>
            </a:r>
          </a:p>
        </p:txBody>
      </p:sp>
    </p:spTree>
    <p:extLst>
      <p:ext uri="{BB962C8B-B14F-4D97-AF65-F5344CB8AC3E}">
        <p14:creationId xmlns:p14="http://schemas.microsoft.com/office/powerpoint/2010/main" val="965553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r>
              <a:rPr lang="en-US" sz="1400" noProof="0" dirty="0"/>
              <a:t>Geometry defined in 2D with axial symmetry: An electrolyte </a:t>
            </a:r>
            <a:r>
              <a:rPr lang="en-US" sz="1400" dirty="0"/>
              <a:t>droplet covers</a:t>
            </a:r>
            <a:r>
              <a:rPr lang="en-US" sz="1400" noProof="0" dirty="0"/>
              <a:t> the metal surface.</a:t>
            </a:r>
          </a:p>
          <a:p>
            <a:r>
              <a:rPr lang="en-US" sz="1400" noProof="0" dirty="0"/>
              <a:t>The modeled electrolyte species are:  </a:t>
            </a:r>
          </a:p>
          <a:p>
            <a:pPr marL="292100" lvl="1" indent="0">
              <a:buNone/>
            </a:pPr>
            <a:r>
              <a:rPr lang="en-US" sz="1200" noProof="0" dirty="0"/>
              <a:t>H</a:t>
            </a:r>
            <a:r>
              <a:rPr lang="en-US" sz="1200" baseline="30000" noProof="0" dirty="0"/>
              <a:t>+</a:t>
            </a:r>
            <a:r>
              <a:rPr lang="en-US" sz="1200" noProof="0" dirty="0"/>
              <a:t>,  OH</a:t>
            </a:r>
            <a:r>
              <a:rPr lang="en-US" sz="1200" baseline="30000" noProof="0" dirty="0"/>
              <a:t>-</a:t>
            </a:r>
            <a:r>
              <a:rPr lang="en-US" sz="1200" dirty="0"/>
              <a:t>,  Fe</a:t>
            </a:r>
            <a:r>
              <a:rPr lang="en-US" sz="1200" baseline="30000" dirty="0"/>
              <a:t>2+</a:t>
            </a:r>
            <a:r>
              <a:rPr lang="en-US" sz="1200" noProof="0" dirty="0"/>
              <a:t>,  O</a:t>
            </a:r>
            <a:r>
              <a:rPr lang="en-US" sz="1200" baseline="-25000" noProof="0" dirty="0"/>
              <a:t>2</a:t>
            </a:r>
            <a:r>
              <a:rPr lang="en-US" sz="1200" dirty="0"/>
              <a:t>,  CO</a:t>
            </a:r>
            <a:r>
              <a:rPr lang="en-US" sz="1200" baseline="-25000" dirty="0"/>
              <a:t>2</a:t>
            </a:r>
            <a:r>
              <a:rPr lang="en-US" sz="1200" dirty="0"/>
              <a:t>,  H</a:t>
            </a:r>
            <a:r>
              <a:rPr lang="en-US" sz="1200" baseline="-25000" dirty="0"/>
              <a:t>2</a:t>
            </a:r>
            <a:r>
              <a:rPr lang="en-US" sz="1200" dirty="0"/>
              <a:t>CO</a:t>
            </a:r>
            <a:r>
              <a:rPr lang="en-US" sz="1200" baseline="-25000" dirty="0"/>
              <a:t>3</a:t>
            </a:r>
            <a:r>
              <a:rPr lang="en-US" sz="1200" dirty="0"/>
              <a:t>,  HCO</a:t>
            </a:r>
            <a:r>
              <a:rPr lang="en-US" sz="1200" baseline="-25000" dirty="0"/>
              <a:t>3</a:t>
            </a:r>
            <a:r>
              <a:rPr lang="en-US" sz="1200" baseline="30000" noProof="0" dirty="0"/>
              <a:t>–</a:t>
            </a:r>
            <a:r>
              <a:rPr lang="en-US" sz="1200" noProof="0" dirty="0"/>
              <a:t>,  and </a:t>
            </a:r>
            <a:r>
              <a:rPr lang="en-US" sz="1200" dirty="0"/>
              <a:t>CO</a:t>
            </a:r>
            <a:r>
              <a:rPr lang="en-US" sz="1200" baseline="-25000" dirty="0"/>
              <a:t>3</a:t>
            </a:r>
            <a:r>
              <a:rPr lang="en-US" sz="1200" baseline="30000" dirty="0"/>
              <a:t>2-</a:t>
            </a:r>
            <a:r>
              <a:rPr lang="en-US" sz="1200" dirty="0"/>
              <a:t>.</a:t>
            </a:r>
          </a:p>
          <a:p>
            <a:r>
              <a:rPr lang="en-US" sz="1400" dirty="0"/>
              <a:t>Homogeneous reactions in the electrolyte:</a:t>
            </a:r>
          </a:p>
          <a:p>
            <a:pPr marL="292100" lvl="1" indent="0">
              <a:buNone/>
            </a:pPr>
            <a:r>
              <a:rPr lang="en-US" sz="1200" dirty="0"/>
              <a:t>H</a:t>
            </a:r>
            <a:r>
              <a:rPr lang="en-US" sz="1200" baseline="30000" dirty="0"/>
              <a:t> + </a:t>
            </a:r>
            <a:r>
              <a:rPr lang="en-US" sz="1200" dirty="0"/>
              <a:t>+ OH</a:t>
            </a:r>
            <a:r>
              <a:rPr lang="en-US" sz="1200" baseline="30000" dirty="0"/>
              <a:t>-</a:t>
            </a:r>
            <a:r>
              <a:rPr lang="en-US" sz="1200" dirty="0"/>
              <a:t> </a:t>
            </a:r>
            <a:r>
              <a:rPr lang="en-US" sz="1200" dirty="0">
                <a:sym typeface="Symbol" panose="05050102010706020507" pitchFamily="18" charset="2"/>
              </a:rPr>
              <a:t></a:t>
            </a:r>
            <a:r>
              <a:rPr lang="en-US" sz="1200" dirty="0"/>
              <a:t> H</a:t>
            </a:r>
            <a:r>
              <a:rPr lang="en-US" sz="1200" baseline="-25000" dirty="0"/>
              <a:t>2</a:t>
            </a:r>
            <a:r>
              <a:rPr lang="en-US" sz="1200" dirty="0"/>
              <a:t>O</a:t>
            </a:r>
            <a:endParaRPr lang="en-US" sz="1200" baseline="-25000" dirty="0"/>
          </a:p>
          <a:p>
            <a:pPr marL="292100" lvl="1" indent="0">
              <a:spcBef>
                <a:spcPts val="1200"/>
              </a:spcBef>
              <a:buNone/>
            </a:pPr>
            <a:r>
              <a:rPr lang="en-US" sz="1200" dirty="0"/>
              <a:t>CO</a:t>
            </a:r>
            <a:r>
              <a:rPr lang="en-US" sz="1200" baseline="-25000" dirty="0"/>
              <a:t>2</a:t>
            </a:r>
            <a:r>
              <a:rPr lang="en-US" sz="1200" baseline="30000" dirty="0"/>
              <a:t> </a:t>
            </a:r>
            <a:r>
              <a:rPr lang="en-US" sz="1200" dirty="0"/>
              <a:t>+ H</a:t>
            </a:r>
            <a:r>
              <a:rPr lang="en-US" sz="1200" baseline="-25000" dirty="0"/>
              <a:t>2</a:t>
            </a:r>
            <a:r>
              <a:rPr lang="en-US" sz="1200" dirty="0"/>
              <a:t>O </a:t>
            </a:r>
            <a:r>
              <a:rPr lang="en-US" sz="1200" dirty="0">
                <a:sym typeface="Symbol" panose="05050102010706020507" pitchFamily="18" charset="2"/>
              </a:rPr>
              <a:t></a:t>
            </a:r>
            <a:r>
              <a:rPr lang="en-US" sz="1200" dirty="0"/>
              <a:t> H</a:t>
            </a:r>
            <a:r>
              <a:rPr lang="en-US" sz="1200" baseline="-25000" dirty="0"/>
              <a:t>2</a:t>
            </a:r>
            <a:r>
              <a:rPr lang="en-US" sz="1200" dirty="0"/>
              <a:t>CO</a:t>
            </a:r>
            <a:r>
              <a:rPr lang="en-US" sz="1200" baseline="-25000" dirty="0"/>
              <a:t>3</a:t>
            </a:r>
          </a:p>
          <a:p>
            <a:pPr marL="292100" lvl="1" indent="0">
              <a:spcBef>
                <a:spcPts val="1200"/>
              </a:spcBef>
              <a:buNone/>
            </a:pPr>
            <a:r>
              <a:rPr lang="en-US" sz="1200" dirty="0"/>
              <a:t>H</a:t>
            </a:r>
            <a:r>
              <a:rPr lang="en-US" sz="1200" baseline="-25000" dirty="0"/>
              <a:t>2</a:t>
            </a:r>
            <a:r>
              <a:rPr lang="en-US" sz="1200" dirty="0"/>
              <a:t>CO</a:t>
            </a:r>
            <a:r>
              <a:rPr lang="en-US" sz="1200" baseline="-25000" dirty="0"/>
              <a:t>3 </a:t>
            </a:r>
            <a:r>
              <a:rPr lang="en-US" sz="1200" dirty="0">
                <a:sym typeface="Symbol" panose="05050102010706020507" pitchFamily="18" charset="2"/>
              </a:rPr>
              <a:t></a:t>
            </a:r>
            <a:r>
              <a:rPr lang="en-US" sz="1200" dirty="0"/>
              <a:t> HCO</a:t>
            </a:r>
            <a:r>
              <a:rPr lang="en-US" sz="1200" baseline="-25000" dirty="0"/>
              <a:t>3</a:t>
            </a:r>
            <a:r>
              <a:rPr lang="en-US" sz="1200" baseline="30000" dirty="0"/>
              <a:t>-</a:t>
            </a:r>
            <a:r>
              <a:rPr lang="en-US" sz="1200" baseline="-25000" dirty="0"/>
              <a:t> </a:t>
            </a:r>
            <a:r>
              <a:rPr lang="en-US" sz="1200" dirty="0"/>
              <a:t>+ H</a:t>
            </a:r>
            <a:r>
              <a:rPr lang="en-US" sz="1200" baseline="30000" dirty="0"/>
              <a:t> +</a:t>
            </a:r>
          </a:p>
          <a:p>
            <a:pPr marL="292100" lvl="1" indent="0">
              <a:spcBef>
                <a:spcPts val="1200"/>
              </a:spcBef>
              <a:buNone/>
            </a:pPr>
            <a:r>
              <a:rPr lang="en-US" sz="1200" dirty="0"/>
              <a:t>HCO</a:t>
            </a:r>
            <a:r>
              <a:rPr lang="en-US" sz="1200" baseline="-25000" dirty="0"/>
              <a:t>3</a:t>
            </a:r>
            <a:r>
              <a:rPr lang="en-US" sz="1200" baseline="30000" dirty="0"/>
              <a:t>-</a:t>
            </a:r>
            <a:r>
              <a:rPr lang="en-US" sz="1200" baseline="-25000" dirty="0"/>
              <a:t> </a:t>
            </a:r>
            <a:r>
              <a:rPr lang="en-US" sz="1200" dirty="0">
                <a:sym typeface="Symbol" panose="05050102010706020507" pitchFamily="18" charset="2"/>
              </a:rPr>
              <a:t></a:t>
            </a:r>
            <a:r>
              <a:rPr lang="en-US" sz="1200" dirty="0"/>
              <a:t> CO</a:t>
            </a:r>
            <a:r>
              <a:rPr lang="en-US" sz="1200" baseline="-25000" dirty="0"/>
              <a:t>3</a:t>
            </a:r>
            <a:r>
              <a:rPr lang="en-US" sz="1200" baseline="30000" dirty="0"/>
              <a:t>2-</a:t>
            </a:r>
            <a:r>
              <a:rPr lang="en-US" sz="1200" baseline="-25000" dirty="0"/>
              <a:t> </a:t>
            </a:r>
            <a:r>
              <a:rPr lang="en-US" sz="1200" dirty="0"/>
              <a:t>+ H</a:t>
            </a:r>
            <a:r>
              <a:rPr lang="en-US" sz="1200" baseline="30000" dirty="0"/>
              <a:t> +</a:t>
            </a:r>
            <a:endParaRPr lang="en-US" sz="1200" baseline="30000" noProof="0" dirty="0"/>
          </a:p>
          <a:p>
            <a:r>
              <a:rPr lang="en-US" sz="1400" noProof="0" dirty="0"/>
              <a:t>Fixed concentrations are </a:t>
            </a:r>
            <a:r>
              <a:rPr lang="en-US" sz="1400" dirty="0"/>
              <a:t>set for O</a:t>
            </a:r>
            <a:r>
              <a:rPr lang="en-US" sz="1400" baseline="-25000" dirty="0"/>
              <a:t>2</a:t>
            </a:r>
            <a:r>
              <a:rPr lang="en-US" sz="1400" dirty="0"/>
              <a:t> and CO</a:t>
            </a:r>
            <a:r>
              <a:rPr lang="en-US" sz="1400" baseline="-25000" dirty="0"/>
              <a:t>2</a:t>
            </a:r>
            <a:r>
              <a:rPr lang="en-US" sz="1400" noProof="0" dirty="0"/>
              <a:t> at the droplet surface boundary facing the air.</a:t>
            </a:r>
          </a:p>
        </p:txBody>
      </p:sp>
      <p:sp>
        <p:nvSpPr>
          <p:cNvPr id="2" name="Title 1"/>
          <p:cNvSpPr>
            <a:spLocks noGrp="1"/>
          </p:cNvSpPr>
          <p:nvPr>
            <p:ph type="title"/>
          </p:nvPr>
        </p:nvSpPr>
        <p:spPr/>
        <p:txBody>
          <a:bodyPr/>
          <a:lstStyle/>
          <a:p>
            <a:r>
              <a:rPr lang="en-US" noProof="0" dirty="0"/>
              <a:t>Model Definition </a:t>
            </a:r>
          </a:p>
        </p:txBody>
      </p:sp>
      <p:grpSp>
        <p:nvGrpSpPr>
          <p:cNvPr id="16" name="Group 15">
            <a:extLst>
              <a:ext uri="{FF2B5EF4-FFF2-40B4-BE49-F238E27FC236}">
                <a16:creationId xmlns:a16="http://schemas.microsoft.com/office/drawing/2014/main" id="{4C8B2AC7-C9D1-432B-800D-35735B4F2C93}"/>
              </a:ext>
            </a:extLst>
          </p:cNvPr>
          <p:cNvGrpSpPr/>
          <p:nvPr/>
        </p:nvGrpSpPr>
        <p:grpSpPr>
          <a:xfrm>
            <a:off x="5334000" y="1342816"/>
            <a:ext cx="3507693" cy="2533638"/>
            <a:chOff x="5486400" y="1276350"/>
            <a:chExt cx="2895600" cy="2091518"/>
          </a:xfrm>
        </p:grpSpPr>
        <p:sp>
          <p:nvSpPr>
            <p:cNvPr id="17" name="Oval 16">
              <a:extLst>
                <a:ext uri="{FF2B5EF4-FFF2-40B4-BE49-F238E27FC236}">
                  <a16:creationId xmlns:a16="http://schemas.microsoft.com/office/drawing/2014/main" id="{6DEF2C02-5D80-45AA-ACED-FEE8ED8A109D}"/>
                </a:ext>
              </a:extLst>
            </p:cNvPr>
            <p:cNvSpPr/>
            <p:nvPr/>
          </p:nvSpPr>
          <p:spPr>
            <a:xfrm>
              <a:off x="5791200" y="2178536"/>
              <a:ext cx="2286000" cy="1085838"/>
            </a:xfrm>
            <a:prstGeom prst="ellipse">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EB08671-23F9-4B80-8A0F-370C58F67D54}"/>
                </a:ext>
              </a:extLst>
            </p:cNvPr>
            <p:cNvSpPr/>
            <p:nvPr/>
          </p:nvSpPr>
          <p:spPr>
            <a:xfrm>
              <a:off x="5486400" y="2624918"/>
              <a:ext cx="2895600" cy="742950"/>
            </a:xfrm>
            <a:prstGeom prst="rect">
              <a:avLst/>
            </a:prstGeom>
            <a:pattFill prst="wdUpDiag">
              <a:fgClr>
                <a:schemeClr val="accent3"/>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651EE7D0-A3B1-4507-B1B7-9DFBD3163D93}"/>
                </a:ext>
              </a:extLst>
            </p:cNvPr>
            <p:cNvCxnSpPr/>
            <p:nvPr/>
          </p:nvCxnSpPr>
          <p:spPr>
            <a:xfrm>
              <a:off x="5486400" y="2624918"/>
              <a:ext cx="28956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5014BF8C-417E-4946-AD3F-37331AF8C401}"/>
                </a:ext>
              </a:extLst>
            </p:cNvPr>
            <p:cNvSpPr/>
            <p:nvPr/>
          </p:nvSpPr>
          <p:spPr>
            <a:xfrm>
              <a:off x="5486400" y="1276350"/>
              <a:ext cx="2895600" cy="209151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TextBox 28">
            <a:extLst>
              <a:ext uri="{FF2B5EF4-FFF2-40B4-BE49-F238E27FC236}">
                <a16:creationId xmlns:a16="http://schemas.microsoft.com/office/drawing/2014/main" id="{4F1EAEA1-FD51-4849-8DD2-F441CBF73043}"/>
              </a:ext>
            </a:extLst>
          </p:cNvPr>
          <p:cNvSpPr txBox="1"/>
          <p:nvPr/>
        </p:nvSpPr>
        <p:spPr>
          <a:xfrm>
            <a:off x="7277133" y="3283863"/>
            <a:ext cx="1404799" cy="430887"/>
          </a:xfrm>
          <a:prstGeom prst="rect">
            <a:avLst/>
          </a:prstGeom>
          <a:solidFill>
            <a:schemeClr val="bg1"/>
          </a:solidFill>
        </p:spPr>
        <p:txBody>
          <a:bodyPr wrap="none" lIns="36000" tIns="0" rIns="36000" bIns="0" rtlCol="0">
            <a:spAutoFit/>
          </a:bodyPr>
          <a:lstStyle/>
          <a:p>
            <a:r>
              <a:rPr lang="en-US" sz="1400" dirty="0">
                <a:latin typeface="Lato Light" panose="020F0302020204030203" pitchFamily="34" charset="0"/>
              </a:rPr>
              <a:t>Fe electrode</a:t>
            </a:r>
          </a:p>
          <a:p>
            <a:r>
              <a:rPr lang="en-US" sz="1400" dirty="0">
                <a:latin typeface="Lato Light" panose="020F0302020204030203" pitchFamily="34" charset="0"/>
              </a:rPr>
              <a:t>surface boundary</a:t>
            </a:r>
          </a:p>
        </p:txBody>
      </p:sp>
      <p:cxnSp>
        <p:nvCxnSpPr>
          <p:cNvPr id="12" name="Straight Connector 11">
            <a:extLst>
              <a:ext uri="{FF2B5EF4-FFF2-40B4-BE49-F238E27FC236}">
                <a16:creationId xmlns:a16="http://schemas.microsoft.com/office/drawing/2014/main" id="{2DF0AC00-A631-4749-BDB2-37648F0DBB1B}"/>
              </a:ext>
            </a:extLst>
          </p:cNvPr>
          <p:cNvCxnSpPr/>
          <p:nvPr/>
        </p:nvCxnSpPr>
        <p:spPr>
          <a:xfrm>
            <a:off x="7924800" y="1818523"/>
            <a:ext cx="0" cy="753227"/>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sp>
        <p:nvSpPr>
          <p:cNvPr id="13" name="Freeform: Shape 12">
            <a:extLst>
              <a:ext uri="{FF2B5EF4-FFF2-40B4-BE49-F238E27FC236}">
                <a16:creationId xmlns:a16="http://schemas.microsoft.com/office/drawing/2014/main" id="{E227AD21-4DD8-4083-82BC-B0C3677E574A}"/>
              </a:ext>
            </a:extLst>
          </p:cNvPr>
          <p:cNvSpPr/>
          <p:nvPr/>
        </p:nvSpPr>
        <p:spPr>
          <a:xfrm>
            <a:off x="7088981" y="2433638"/>
            <a:ext cx="1362075" cy="523875"/>
          </a:xfrm>
          <a:custGeom>
            <a:avLst/>
            <a:gdLst>
              <a:gd name="connsiteX0" fmla="*/ 0 w 1362075"/>
              <a:gd name="connsiteY0" fmla="*/ 0 h 523875"/>
              <a:gd name="connsiteX1" fmla="*/ 0 w 1362075"/>
              <a:gd name="connsiteY1" fmla="*/ 523875 h 523875"/>
              <a:gd name="connsiteX2" fmla="*/ 1362075 w 1362075"/>
              <a:gd name="connsiteY2" fmla="*/ 523875 h 523875"/>
              <a:gd name="connsiteX3" fmla="*/ 1221582 w 1362075"/>
              <a:gd name="connsiteY3" fmla="*/ 345281 h 523875"/>
              <a:gd name="connsiteX4" fmla="*/ 942975 w 1362075"/>
              <a:gd name="connsiteY4" fmla="*/ 173831 h 523875"/>
              <a:gd name="connsiteX5" fmla="*/ 752475 w 1362075"/>
              <a:gd name="connsiteY5" fmla="*/ 104775 h 523875"/>
              <a:gd name="connsiteX6" fmla="*/ 450057 w 1362075"/>
              <a:gd name="connsiteY6" fmla="*/ 33337 h 523875"/>
              <a:gd name="connsiteX7" fmla="*/ 204788 w 1362075"/>
              <a:gd name="connsiteY7" fmla="*/ 4762 h 523875"/>
              <a:gd name="connsiteX8" fmla="*/ 0 w 1362075"/>
              <a:gd name="connsiteY8" fmla="*/ 0 h 523875"/>
              <a:gd name="connsiteX0" fmla="*/ 0 w 1362075"/>
              <a:gd name="connsiteY0" fmla="*/ 0 h 523875"/>
              <a:gd name="connsiteX1" fmla="*/ 0 w 1362075"/>
              <a:gd name="connsiteY1" fmla="*/ 523875 h 523875"/>
              <a:gd name="connsiteX2" fmla="*/ 1362075 w 1362075"/>
              <a:gd name="connsiteY2" fmla="*/ 523875 h 523875"/>
              <a:gd name="connsiteX3" fmla="*/ 1221582 w 1362075"/>
              <a:gd name="connsiteY3" fmla="*/ 345281 h 523875"/>
              <a:gd name="connsiteX4" fmla="*/ 942975 w 1362075"/>
              <a:gd name="connsiteY4" fmla="*/ 173831 h 523875"/>
              <a:gd name="connsiteX5" fmla="*/ 752475 w 1362075"/>
              <a:gd name="connsiteY5" fmla="*/ 104775 h 523875"/>
              <a:gd name="connsiteX6" fmla="*/ 450057 w 1362075"/>
              <a:gd name="connsiteY6" fmla="*/ 33337 h 523875"/>
              <a:gd name="connsiteX7" fmla="*/ 204788 w 1362075"/>
              <a:gd name="connsiteY7" fmla="*/ 4762 h 523875"/>
              <a:gd name="connsiteX8" fmla="*/ 0 w 1362075"/>
              <a:gd name="connsiteY8" fmla="*/ 0 h 523875"/>
              <a:gd name="connsiteX0" fmla="*/ 0 w 1362075"/>
              <a:gd name="connsiteY0" fmla="*/ 0 h 523875"/>
              <a:gd name="connsiteX1" fmla="*/ 0 w 1362075"/>
              <a:gd name="connsiteY1" fmla="*/ 523875 h 523875"/>
              <a:gd name="connsiteX2" fmla="*/ 1362075 w 1362075"/>
              <a:gd name="connsiteY2" fmla="*/ 523875 h 523875"/>
              <a:gd name="connsiteX3" fmla="*/ 1221582 w 1362075"/>
              <a:gd name="connsiteY3" fmla="*/ 345281 h 523875"/>
              <a:gd name="connsiteX4" fmla="*/ 942975 w 1362075"/>
              <a:gd name="connsiteY4" fmla="*/ 173831 h 523875"/>
              <a:gd name="connsiteX5" fmla="*/ 752475 w 1362075"/>
              <a:gd name="connsiteY5" fmla="*/ 104775 h 523875"/>
              <a:gd name="connsiteX6" fmla="*/ 450057 w 1362075"/>
              <a:gd name="connsiteY6" fmla="*/ 33337 h 523875"/>
              <a:gd name="connsiteX7" fmla="*/ 204788 w 1362075"/>
              <a:gd name="connsiteY7" fmla="*/ 4762 h 523875"/>
              <a:gd name="connsiteX8" fmla="*/ 0 w 1362075"/>
              <a:gd name="connsiteY8" fmla="*/ 0 h 523875"/>
              <a:gd name="connsiteX0" fmla="*/ 0 w 1362075"/>
              <a:gd name="connsiteY0" fmla="*/ 0 h 523875"/>
              <a:gd name="connsiteX1" fmla="*/ 0 w 1362075"/>
              <a:gd name="connsiteY1" fmla="*/ 523875 h 523875"/>
              <a:gd name="connsiteX2" fmla="*/ 1362075 w 1362075"/>
              <a:gd name="connsiteY2" fmla="*/ 523875 h 523875"/>
              <a:gd name="connsiteX3" fmla="*/ 1221582 w 1362075"/>
              <a:gd name="connsiteY3" fmla="*/ 345281 h 523875"/>
              <a:gd name="connsiteX4" fmla="*/ 942975 w 1362075"/>
              <a:gd name="connsiteY4" fmla="*/ 173831 h 523875"/>
              <a:gd name="connsiteX5" fmla="*/ 752475 w 1362075"/>
              <a:gd name="connsiteY5" fmla="*/ 104775 h 523875"/>
              <a:gd name="connsiteX6" fmla="*/ 450057 w 1362075"/>
              <a:gd name="connsiteY6" fmla="*/ 33337 h 523875"/>
              <a:gd name="connsiteX7" fmla="*/ 204788 w 1362075"/>
              <a:gd name="connsiteY7" fmla="*/ 4762 h 523875"/>
              <a:gd name="connsiteX8" fmla="*/ 0 w 1362075"/>
              <a:gd name="connsiteY8" fmla="*/ 0 h 523875"/>
              <a:gd name="connsiteX0" fmla="*/ 0 w 1362075"/>
              <a:gd name="connsiteY0" fmla="*/ 0 h 523875"/>
              <a:gd name="connsiteX1" fmla="*/ 0 w 1362075"/>
              <a:gd name="connsiteY1" fmla="*/ 523875 h 523875"/>
              <a:gd name="connsiteX2" fmla="*/ 1362075 w 1362075"/>
              <a:gd name="connsiteY2" fmla="*/ 523875 h 523875"/>
              <a:gd name="connsiteX3" fmla="*/ 1221582 w 1362075"/>
              <a:gd name="connsiteY3" fmla="*/ 345281 h 523875"/>
              <a:gd name="connsiteX4" fmla="*/ 942975 w 1362075"/>
              <a:gd name="connsiteY4" fmla="*/ 173831 h 523875"/>
              <a:gd name="connsiteX5" fmla="*/ 752475 w 1362075"/>
              <a:gd name="connsiteY5" fmla="*/ 104775 h 523875"/>
              <a:gd name="connsiteX6" fmla="*/ 450057 w 1362075"/>
              <a:gd name="connsiteY6" fmla="*/ 33337 h 523875"/>
              <a:gd name="connsiteX7" fmla="*/ 204788 w 1362075"/>
              <a:gd name="connsiteY7" fmla="*/ 4762 h 523875"/>
              <a:gd name="connsiteX8" fmla="*/ 0 w 1362075"/>
              <a:gd name="connsiteY8" fmla="*/ 0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2075" h="523875">
                <a:moveTo>
                  <a:pt x="0" y="0"/>
                </a:moveTo>
                <a:lnTo>
                  <a:pt x="0" y="523875"/>
                </a:lnTo>
                <a:lnTo>
                  <a:pt x="1362075" y="523875"/>
                </a:lnTo>
                <a:cubicBezTo>
                  <a:pt x="1322388" y="459581"/>
                  <a:pt x="1280319" y="397668"/>
                  <a:pt x="1221582" y="345281"/>
                </a:cubicBezTo>
                <a:cubicBezTo>
                  <a:pt x="1145381" y="264318"/>
                  <a:pt x="1052512" y="223838"/>
                  <a:pt x="942975" y="173831"/>
                </a:cubicBezTo>
                <a:lnTo>
                  <a:pt x="752475" y="104775"/>
                </a:lnTo>
                <a:lnTo>
                  <a:pt x="450057" y="33337"/>
                </a:lnTo>
                <a:lnTo>
                  <a:pt x="204788" y="4762"/>
                </a:lnTo>
                <a:lnTo>
                  <a:pt x="0" y="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Straight Connector 34">
            <a:extLst>
              <a:ext uri="{FF2B5EF4-FFF2-40B4-BE49-F238E27FC236}">
                <a16:creationId xmlns:a16="http://schemas.microsoft.com/office/drawing/2014/main" id="{392E6EC8-DC02-4012-92BA-91A4FAB76A8F}"/>
              </a:ext>
            </a:extLst>
          </p:cNvPr>
          <p:cNvCxnSpPr>
            <a:cxnSpLocks/>
          </p:cNvCxnSpPr>
          <p:nvPr/>
        </p:nvCxnSpPr>
        <p:spPr>
          <a:xfrm>
            <a:off x="7924800" y="2976454"/>
            <a:ext cx="0" cy="295880"/>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43E9E64-2A7C-488F-B6F3-799B56BCEAF3}"/>
              </a:ext>
            </a:extLst>
          </p:cNvPr>
          <p:cNvCxnSpPr>
            <a:cxnSpLocks/>
          </p:cNvCxnSpPr>
          <p:nvPr/>
        </p:nvCxnSpPr>
        <p:spPr>
          <a:xfrm flipV="1">
            <a:off x="7086600" y="1657350"/>
            <a:ext cx="1" cy="205740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AB2FE551-7EC7-42A2-A95F-BA142DA6B29F}"/>
              </a:ext>
            </a:extLst>
          </p:cNvPr>
          <p:cNvSpPr txBox="1"/>
          <p:nvPr/>
        </p:nvSpPr>
        <p:spPr>
          <a:xfrm>
            <a:off x="6537280" y="1387636"/>
            <a:ext cx="854969" cy="430887"/>
          </a:xfrm>
          <a:prstGeom prst="rect">
            <a:avLst/>
          </a:prstGeom>
          <a:solidFill>
            <a:schemeClr val="bg1"/>
          </a:solidFill>
        </p:spPr>
        <p:txBody>
          <a:bodyPr wrap="none" lIns="36000" tIns="0" rIns="36000" bIns="0" rtlCol="0">
            <a:spAutoFit/>
          </a:bodyPr>
          <a:lstStyle/>
          <a:p>
            <a:r>
              <a:rPr lang="en-US" sz="1400" dirty="0">
                <a:latin typeface="Lato Light" panose="020F0302020204030203" pitchFamily="34" charset="0"/>
              </a:rPr>
              <a:t>Symmetry</a:t>
            </a:r>
            <a:br>
              <a:rPr lang="en-US" sz="1400" dirty="0">
                <a:latin typeface="Lato Light" panose="020F0302020204030203" pitchFamily="34" charset="0"/>
              </a:rPr>
            </a:br>
            <a:r>
              <a:rPr lang="en-US" sz="1400" dirty="0">
                <a:latin typeface="Lato Light" panose="020F0302020204030203" pitchFamily="34" charset="0"/>
              </a:rPr>
              <a:t>line, r = 0</a:t>
            </a:r>
          </a:p>
        </p:txBody>
      </p:sp>
      <p:sp>
        <p:nvSpPr>
          <p:cNvPr id="34" name="TextBox 33">
            <a:extLst>
              <a:ext uri="{FF2B5EF4-FFF2-40B4-BE49-F238E27FC236}">
                <a16:creationId xmlns:a16="http://schemas.microsoft.com/office/drawing/2014/main" id="{41B1B2EC-D3B1-446D-949B-FA64F0D472B4}"/>
              </a:ext>
            </a:extLst>
          </p:cNvPr>
          <p:cNvSpPr txBox="1"/>
          <p:nvPr/>
        </p:nvSpPr>
        <p:spPr>
          <a:xfrm>
            <a:off x="7533797" y="1391332"/>
            <a:ext cx="1270147" cy="430887"/>
          </a:xfrm>
          <a:prstGeom prst="rect">
            <a:avLst/>
          </a:prstGeom>
          <a:solidFill>
            <a:schemeClr val="bg1"/>
          </a:solidFill>
        </p:spPr>
        <p:txBody>
          <a:bodyPr wrap="none" lIns="36000" tIns="0" rIns="36000" bIns="0" rtlCol="0">
            <a:spAutoFit/>
          </a:bodyPr>
          <a:lstStyle/>
          <a:p>
            <a:r>
              <a:rPr lang="en-US" sz="1400" dirty="0">
                <a:latin typeface="Lato Light" panose="020F0302020204030203" pitchFamily="34" charset="0"/>
              </a:rPr>
              <a:t>Droplet surface</a:t>
            </a:r>
            <a:br>
              <a:rPr lang="en-US" sz="1400" dirty="0">
                <a:latin typeface="Lato Light" panose="020F0302020204030203" pitchFamily="34" charset="0"/>
              </a:rPr>
            </a:br>
            <a:r>
              <a:rPr lang="en-US" sz="1400" dirty="0">
                <a:latin typeface="Lato Light" panose="020F0302020204030203" pitchFamily="34" charset="0"/>
              </a:rPr>
              <a:t>boundary</a:t>
            </a:r>
          </a:p>
        </p:txBody>
      </p:sp>
      <p:sp>
        <p:nvSpPr>
          <p:cNvPr id="38" name="TextBox 37">
            <a:extLst>
              <a:ext uri="{FF2B5EF4-FFF2-40B4-BE49-F238E27FC236}">
                <a16:creationId xmlns:a16="http://schemas.microsoft.com/office/drawing/2014/main" id="{E0FF800D-0BD4-4F38-8E93-A0895F468741}"/>
              </a:ext>
            </a:extLst>
          </p:cNvPr>
          <p:cNvSpPr txBox="1"/>
          <p:nvPr/>
        </p:nvSpPr>
        <p:spPr>
          <a:xfrm>
            <a:off x="7186418" y="2510362"/>
            <a:ext cx="638564" cy="430887"/>
          </a:xfrm>
          <a:prstGeom prst="rect">
            <a:avLst/>
          </a:prstGeom>
          <a:noFill/>
        </p:spPr>
        <p:txBody>
          <a:bodyPr wrap="none" lIns="36000" tIns="0" rIns="36000" bIns="0" rtlCol="0">
            <a:spAutoFit/>
          </a:bodyPr>
          <a:lstStyle/>
          <a:p>
            <a:r>
              <a:rPr lang="en-US" sz="1400" dirty="0">
                <a:latin typeface="Lato Light" panose="020F0302020204030203" pitchFamily="34" charset="0"/>
              </a:rPr>
              <a:t>Model</a:t>
            </a:r>
            <a:br>
              <a:rPr lang="en-US" sz="1400" dirty="0">
                <a:latin typeface="Lato Light" panose="020F0302020204030203" pitchFamily="34" charset="0"/>
              </a:rPr>
            </a:br>
            <a:r>
              <a:rPr lang="en-US" sz="1400" dirty="0">
                <a:latin typeface="Lato Light" panose="020F0302020204030203" pitchFamily="34" charset="0"/>
              </a:rPr>
              <a:t>domain</a:t>
            </a:r>
          </a:p>
        </p:txBody>
      </p:sp>
    </p:spTree>
    <p:extLst>
      <p:ext uri="{BB962C8B-B14F-4D97-AF65-F5344CB8AC3E}">
        <p14:creationId xmlns:p14="http://schemas.microsoft.com/office/powerpoint/2010/main" val="3012645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333513"/>
            <a:ext cx="4191000" cy="3752837"/>
          </a:xfrm>
        </p:spPr>
        <p:txBody>
          <a:bodyPr>
            <a:normAutofit/>
          </a:bodyPr>
          <a:lstStyle/>
          <a:p>
            <a:r>
              <a:rPr lang="en-US" sz="1200" noProof="0" dirty="0"/>
              <a:t>There is an oxygen reduction reaction </a:t>
            </a:r>
            <a:r>
              <a:rPr lang="en-US" sz="1200" dirty="0"/>
              <a:t>at </a:t>
            </a:r>
            <a:r>
              <a:rPr lang="en-US" sz="1200" noProof="0" dirty="0"/>
              <a:t>the metal surface </a:t>
            </a:r>
            <a:r>
              <a:rPr lang="en-US" sz="1200" dirty="0"/>
              <a:t>that</a:t>
            </a:r>
            <a:r>
              <a:rPr lang="en-US" sz="1200" noProof="0" dirty="0"/>
              <a:t> is more dominant at the edge of the droplet:</a:t>
            </a:r>
          </a:p>
          <a:p>
            <a:pPr marL="292100" lvl="1" indent="0">
              <a:buNone/>
            </a:pPr>
            <a:r>
              <a:rPr lang="en-US" sz="1100" noProof="0" dirty="0"/>
              <a:t>4H</a:t>
            </a:r>
            <a:r>
              <a:rPr lang="en-US" sz="1100" baseline="30000" noProof="0" dirty="0"/>
              <a:t>+</a:t>
            </a:r>
            <a:r>
              <a:rPr lang="en-US" sz="1100" noProof="0" dirty="0"/>
              <a:t> + 4</a:t>
            </a:r>
            <a:r>
              <a:rPr lang="en-US" sz="1100" i="1" noProof="0" dirty="0"/>
              <a:t>e</a:t>
            </a:r>
            <a:r>
              <a:rPr lang="en-US" sz="1100" baseline="30000" noProof="0" dirty="0"/>
              <a:t>-</a:t>
            </a:r>
            <a:r>
              <a:rPr lang="en-US" sz="1100" noProof="0" dirty="0"/>
              <a:t> + O</a:t>
            </a:r>
            <a:r>
              <a:rPr lang="en-US" sz="1100" baseline="-25000" noProof="0" dirty="0"/>
              <a:t>2</a:t>
            </a:r>
            <a:r>
              <a:rPr lang="en-US" sz="1100" noProof="0" dirty="0"/>
              <a:t> </a:t>
            </a:r>
            <a:r>
              <a:rPr lang="en-US" sz="1100" noProof="0" dirty="0">
                <a:sym typeface="Symbol" panose="05050102010706020507" pitchFamily="18" charset="2"/>
              </a:rPr>
              <a:t>→</a:t>
            </a:r>
            <a:r>
              <a:rPr lang="en-US" sz="1100" noProof="0" dirty="0"/>
              <a:t>  2H</a:t>
            </a:r>
            <a:r>
              <a:rPr lang="en-US" sz="1100" baseline="-25000" noProof="0" dirty="0"/>
              <a:t>2</a:t>
            </a:r>
            <a:r>
              <a:rPr lang="en-US" sz="1100" noProof="0" dirty="0"/>
              <a:t>O</a:t>
            </a:r>
          </a:p>
          <a:p>
            <a:r>
              <a:rPr lang="en-US" sz="1200" noProof="0" dirty="0"/>
              <a:t>Iron is oxidized to balance the reduction </a:t>
            </a:r>
            <a:r>
              <a:rPr lang="en-US" sz="1200" dirty="0"/>
              <a:t>reaction:</a:t>
            </a:r>
            <a:endParaRPr lang="en-US" sz="1200" noProof="0" dirty="0"/>
          </a:p>
          <a:p>
            <a:pPr marL="292100" lvl="1" indent="0">
              <a:buNone/>
            </a:pPr>
            <a:r>
              <a:rPr lang="en-US" sz="1100" noProof="0" dirty="0"/>
              <a:t>Fe(s) </a:t>
            </a:r>
            <a:r>
              <a:rPr lang="en-US" sz="1100" noProof="0" dirty="0">
                <a:sym typeface="Symbol" panose="05050102010706020507" pitchFamily="18" charset="2"/>
              </a:rPr>
              <a:t>→ </a:t>
            </a:r>
            <a:r>
              <a:rPr lang="en-US" sz="1100" noProof="0" dirty="0"/>
              <a:t>Fe</a:t>
            </a:r>
            <a:r>
              <a:rPr lang="en-US" sz="1100" baseline="30000" noProof="0" dirty="0"/>
              <a:t>2+</a:t>
            </a:r>
            <a:r>
              <a:rPr lang="en-US" sz="1100" noProof="0" dirty="0"/>
              <a:t> + 2</a:t>
            </a:r>
            <a:r>
              <a:rPr lang="en-US" sz="1100" i="1" noProof="0" dirty="0"/>
              <a:t>e</a:t>
            </a:r>
            <a:r>
              <a:rPr lang="en-US" sz="1100" baseline="30000" noProof="0" dirty="0"/>
              <a:t>-</a:t>
            </a:r>
            <a:endParaRPr lang="en-US" sz="1100" noProof="0" dirty="0"/>
          </a:p>
          <a:p>
            <a:r>
              <a:rPr lang="en-US" sz="1200" noProof="0" dirty="0"/>
              <a:t>Dissolved iron then forms iron hydroxide due to a precipitation reaction at the electrode surface:</a:t>
            </a:r>
          </a:p>
          <a:p>
            <a:pPr marL="292100" lvl="1" indent="0">
              <a:buNone/>
            </a:pPr>
            <a:r>
              <a:rPr lang="en-US" sz="1100" noProof="0" dirty="0"/>
              <a:t>Fe</a:t>
            </a:r>
            <a:r>
              <a:rPr lang="en-US" sz="1100" baseline="30000" noProof="0" dirty="0"/>
              <a:t>2+ </a:t>
            </a:r>
            <a:r>
              <a:rPr lang="en-US" sz="1100" noProof="0" dirty="0"/>
              <a:t>+ 2 OH</a:t>
            </a:r>
            <a:r>
              <a:rPr lang="en-US" sz="1100" baseline="30000" noProof="0" dirty="0"/>
              <a:t>-</a:t>
            </a:r>
            <a:r>
              <a:rPr lang="en-US" sz="1100" baseline="30000" noProof="0" dirty="0">
                <a:sym typeface="Symbol" panose="05050102010706020507" pitchFamily="18" charset="2"/>
              </a:rPr>
              <a:t> </a:t>
            </a:r>
            <a:r>
              <a:rPr lang="en-US" sz="1100" noProof="0" dirty="0">
                <a:sym typeface="Symbol" panose="05050102010706020507" pitchFamily="18" charset="2"/>
              </a:rPr>
              <a:t>→ </a:t>
            </a:r>
            <a:r>
              <a:rPr lang="en-US" sz="1100" noProof="0" dirty="0"/>
              <a:t>Fe(OH)</a:t>
            </a:r>
            <a:r>
              <a:rPr lang="en-US" sz="1100" baseline="-25000" noProof="0" dirty="0"/>
              <a:t>2</a:t>
            </a:r>
            <a:r>
              <a:rPr lang="en-US" sz="1100" noProof="0" dirty="0"/>
              <a:t>(s)</a:t>
            </a:r>
            <a:endParaRPr lang="en-US" sz="1100" baseline="-25000" noProof="0" dirty="0"/>
          </a:p>
          <a:p>
            <a:r>
              <a:rPr lang="en-US" sz="1200" noProof="0" dirty="0"/>
              <a:t>Protons are formed by water </a:t>
            </a:r>
            <a:r>
              <a:rPr lang="en-US" sz="1200" noProof="0" dirty="0" err="1"/>
              <a:t>autoprotolysis</a:t>
            </a:r>
            <a:r>
              <a:rPr lang="en-US" sz="1200" noProof="0" dirty="0"/>
              <a:t> to counterbalance the hydroxide ions consumed:</a:t>
            </a:r>
          </a:p>
          <a:p>
            <a:pPr marL="292100" lvl="1" indent="0">
              <a:buNone/>
            </a:pPr>
            <a:r>
              <a:rPr lang="en-US" sz="1100" noProof="0" dirty="0"/>
              <a:t>H</a:t>
            </a:r>
            <a:r>
              <a:rPr lang="en-US" sz="1100" baseline="-25000" noProof="0" dirty="0"/>
              <a:t>2</a:t>
            </a:r>
            <a:r>
              <a:rPr lang="en-US" sz="1100" noProof="0" dirty="0"/>
              <a:t>O </a:t>
            </a:r>
            <a:r>
              <a:rPr lang="en-US" sz="1100" noProof="0" dirty="0">
                <a:sym typeface="Symbol" panose="05050102010706020507" pitchFamily="18" charset="2"/>
              </a:rPr>
              <a:t>→</a:t>
            </a:r>
            <a:r>
              <a:rPr lang="en-US" sz="1100" noProof="0" dirty="0"/>
              <a:t>  H</a:t>
            </a:r>
            <a:r>
              <a:rPr lang="en-US" sz="1100" baseline="30000" noProof="0" dirty="0"/>
              <a:t>+ </a:t>
            </a:r>
            <a:r>
              <a:rPr lang="en-US" sz="1100" noProof="0" dirty="0"/>
              <a:t>+ OH</a:t>
            </a:r>
            <a:r>
              <a:rPr lang="en-US" sz="1100" baseline="30000" noProof="0" dirty="0"/>
              <a:t>-</a:t>
            </a:r>
            <a:r>
              <a:rPr lang="en-US" sz="1100" noProof="0" dirty="0"/>
              <a:t> </a:t>
            </a:r>
          </a:p>
          <a:p>
            <a:r>
              <a:rPr lang="en-US" sz="1200" dirty="0"/>
              <a:t>CO</a:t>
            </a:r>
            <a:r>
              <a:rPr lang="en-US" sz="1200" baseline="-25000" dirty="0"/>
              <a:t>2</a:t>
            </a:r>
            <a:r>
              <a:rPr lang="en-US" sz="1200" noProof="0" dirty="0"/>
              <a:t> is dissolved at the droplet surface and</a:t>
            </a:r>
            <a:r>
              <a:rPr lang="en-US" sz="1200" dirty="0"/>
              <a:t> is consumed inside the droplet in homogeneous reactions. This results in a lower pH at the surface of the droplet and a higher pH inside the droplet.</a:t>
            </a:r>
            <a:endParaRPr lang="en-US" sz="1200" noProof="0" dirty="0"/>
          </a:p>
        </p:txBody>
      </p:sp>
      <p:sp>
        <p:nvSpPr>
          <p:cNvPr id="2" name="Title 1"/>
          <p:cNvSpPr>
            <a:spLocks noGrp="1"/>
          </p:cNvSpPr>
          <p:nvPr>
            <p:ph type="title"/>
          </p:nvPr>
        </p:nvSpPr>
        <p:spPr/>
        <p:txBody>
          <a:bodyPr/>
          <a:lstStyle/>
          <a:p>
            <a:r>
              <a:rPr lang="en-US" dirty="0"/>
              <a:t>Model Definition </a:t>
            </a:r>
            <a:endParaRPr lang="en-US" noProof="0" dirty="0"/>
          </a:p>
        </p:txBody>
      </p:sp>
      <p:grpSp>
        <p:nvGrpSpPr>
          <p:cNvPr id="5" name="Group 4">
            <a:extLst>
              <a:ext uri="{FF2B5EF4-FFF2-40B4-BE49-F238E27FC236}">
                <a16:creationId xmlns:a16="http://schemas.microsoft.com/office/drawing/2014/main" id="{AF58CDF5-19FC-490B-AC97-C8F70F1C6A07}"/>
              </a:ext>
            </a:extLst>
          </p:cNvPr>
          <p:cNvGrpSpPr/>
          <p:nvPr/>
        </p:nvGrpSpPr>
        <p:grpSpPr>
          <a:xfrm>
            <a:off x="5334000" y="1342816"/>
            <a:ext cx="3507693" cy="2533638"/>
            <a:chOff x="5486400" y="1276350"/>
            <a:chExt cx="2895600" cy="2091518"/>
          </a:xfrm>
        </p:grpSpPr>
        <p:sp>
          <p:nvSpPr>
            <p:cNvPr id="6" name="Oval 5">
              <a:extLst>
                <a:ext uri="{FF2B5EF4-FFF2-40B4-BE49-F238E27FC236}">
                  <a16:creationId xmlns:a16="http://schemas.microsoft.com/office/drawing/2014/main" id="{2A2997C9-8BD6-4295-97E1-987F1007CB02}"/>
                </a:ext>
              </a:extLst>
            </p:cNvPr>
            <p:cNvSpPr/>
            <p:nvPr/>
          </p:nvSpPr>
          <p:spPr>
            <a:xfrm>
              <a:off x="5791200" y="2178536"/>
              <a:ext cx="2286000" cy="1085838"/>
            </a:xfrm>
            <a:prstGeom prst="ellipse">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69120E0-BB08-4A8E-95F5-8CF173BE5078}"/>
                </a:ext>
              </a:extLst>
            </p:cNvPr>
            <p:cNvSpPr/>
            <p:nvPr/>
          </p:nvSpPr>
          <p:spPr>
            <a:xfrm>
              <a:off x="5486400" y="2624918"/>
              <a:ext cx="2895600" cy="742950"/>
            </a:xfrm>
            <a:prstGeom prst="rect">
              <a:avLst/>
            </a:prstGeom>
            <a:pattFill prst="wdUpDiag">
              <a:fgClr>
                <a:schemeClr val="accent3"/>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98FB5150-8AD3-4132-AF4D-230D85E96414}"/>
                </a:ext>
              </a:extLst>
            </p:cNvPr>
            <p:cNvCxnSpPr/>
            <p:nvPr/>
          </p:nvCxnSpPr>
          <p:spPr>
            <a:xfrm>
              <a:off x="5486400" y="2624918"/>
              <a:ext cx="289560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E896CDCE-5D58-4569-B006-0C11EF0B2F0E}"/>
                </a:ext>
              </a:extLst>
            </p:cNvPr>
            <p:cNvSpPr/>
            <p:nvPr/>
          </p:nvSpPr>
          <p:spPr>
            <a:xfrm>
              <a:off x="5486400" y="1276350"/>
              <a:ext cx="2895600" cy="2091518"/>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TextBox 12">
            <a:extLst>
              <a:ext uri="{FF2B5EF4-FFF2-40B4-BE49-F238E27FC236}">
                <a16:creationId xmlns:a16="http://schemas.microsoft.com/office/drawing/2014/main" id="{13F7E221-3C76-4713-950C-934CA6040B6A}"/>
              </a:ext>
            </a:extLst>
          </p:cNvPr>
          <p:cNvSpPr txBox="1"/>
          <p:nvPr/>
        </p:nvSpPr>
        <p:spPr>
          <a:xfrm>
            <a:off x="7869127" y="1736159"/>
            <a:ext cx="957561" cy="430887"/>
          </a:xfrm>
          <a:prstGeom prst="rect">
            <a:avLst/>
          </a:prstGeom>
          <a:solidFill>
            <a:schemeClr val="bg1"/>
          </a:solidFill>
        </p:spPr>
        <p:txBody>
          <a:bodyPr wrap="none" lIns="36000" tIns="0" rIns="36000" bIns="0" rtlCol="0">
            <a:spAutoFit/>
          </a:bodyPr>
          <a:lstStyle/>
          <a:p>
            <a:r>
              <a:rPr lang="en-US" sz="1400" dirty="0">
                <a:latin typeface="Lato Light" panose="020F0302020204030203" pitchFamily="34" charset="0"/>
              </a:rPr>
              <a:t>Edge of </a:t>
            </a:r>
            <a:br>
              <a:rPr lang="en-US" sz="1400" dirty="0">
                <a:latin typeface="Lato Light" panose="020F0302020204030203" pitchFamily="34" charset="0"/>
              </a:rPr>
            </a:br>
            <a:r>
              <a:rPr lang="en-US" sz="1400" dirty="0">
                <a:latin typeface="Lato Light" panose="020F0302020204030203" pitchFamily="34" charset="0"/>
              </a:rPr>
              <a:t>the droplet </a:t>
            </a:r>
          </a:p>
        </p:txBody>
      </p:sp>
      <p:cxnSp>
        <p:nvCxnSpPr>
          <p:cNvPr id="15" name="Straight Connector 14">
            <a:extLst>
              <a:ext uri="{FF2B5EF4-FFF2-40B4-BE49-F238E27FC236}">
                <a16:creationId xmlns:a16="http://schemas.microsoft.com/office/drawing/2014/main" id="{537C7EF2-1BA4-4990-9704-6138D35CC7AF}"/>
              </a:ext>
            </a:extLst>
          </p:cNvPr>
          <p:cNvCxnSpPr/>
          <p:nvPr/>
        </p:nvCxnSpPr>
        <p:spPr>
          <a:xfrm flipV="1">
            <a:off x="8451990" y="2190750"/>
            <a:ext cx="0" cy="785704"/>
          </a:xfrm>
          <a:prstGeom prst="line">
            <a:avLst/>
          </a:prstGeom>
          <a:ln w="12700">
            <a:solidFill>
              <a:schemeClr val="accent2"/>
            </a:solidFill>
            <a:prstDash val="sysDash"/>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A9A9642-BAC4-4350-94A9-283A7B5E9ABF}"/>
              </a:ext>
            </a:extLst>
          </p:cNvPr>
          <p:cNvCxnSpPr>
            <a:cxnSpLocks/>
          </p:cNvCxnSpPr>
          <p:nvPr/>
        </p:nvCxnSpPr>
        <p:spPr>
          <a:xfrm flipV="1">
            <a:off x="7086600" y="1657350"/>
            <a:ext cx="1" cy="2057400"/>
          </a:xfrm>
          <a:prstGeom prst="line">
            <a:avLst/>
          </a:prstGeom>
          <a:ln w="12700">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E384C5A3-904D-49CB-9075-B50296626831}"/>
              </a:ext>
            </a:extLst>
          </p:cNvPr>
          <p:cNvSpPr txBox="1"/>
          <p:nvPr/>
        </p:nvSpPr>
        <p:spPr>
          <a:xfrm>
            <a:off x="6537280" y="1387636"/>
            <a:ext cx="854969" cy="430887"/>
          </a:xfrm>
          <a:prstGeom prst="rect">
            <a:avLst/>
          </a:prstGeom>
          <a:solidFill>
            <a:schemeClr val="bg1"/>
          </a:solidFill>
        </p:spPr>
        <p:txBody>
          <a:bodyPr wrap="none" lIns="36000" tIns="0" rIns="36000" bIns="0" rtlCol="0">
            <a:spAutoFit/>
          </a:bodyPr>
          <a:lstStyle/>
          <a:p>
            <a:r>
              <a:rPr lang="en-US" sz="1400" dirty="0">
                <a:latin typeface="Lato Light" panose="020F0302020204030203" pitchFamily="34" charset="0"/>
              </a:rPr>
              <a:t>Symmetry</a:t>
            </a:r>
            <a:br>
              <a:rPr lang="en-US" sz="1400" dirty="0">
                <a:latin typeface="Lato Light" panose="020F0302020204030203" pitchFamily="34" charset="0"/>
              </a:rPr>
            </a:br>
            <a:r>
              <a:rPr lang="en-US" sz="1400" dirty="0">
                <a:latin typeface="Lato Light" panose="020F0302020204030203" pitchFamily="34" charset="0"/>
              </a:rPr>
              <a:t>line, r = 0</a:t>
            </a:r>
          </a:p>
        </p:txBody>
      </p:sp>
      <p:sp>
        <p:nvSpPr>
          <p:cNvPr id="18" name="TextBox 17">
            <a:extLst>
              <a:ext uri="{FF2B5EF4-FFF2-40B4-BE49-F238E27FC236}">
                <a16:creationId xmlns:a16="http://schemas.microsoft.com/office/drawing/2014/main" id="{1508D922-8826-4177-9075-563BA48D9D7D}"/>
              </a:ext>
            </a:extLst>
          </p:cNvPr>
          <p:cNvSpPr txBox="1"/>
          <p:nvPr/>
        </p:nvSpPr>
        <p:spPr>
          <a:xfrm>
            <a:off x="7391400" y="3166401"/>
            <a:ext cx="845351" cy="215444"/>
          </a:xfrm>
          <a:prstGeom prst="rect">
            <a:avLst/>
          </a:prstGeom>
          <a:solidFill>
            <a:schemeClr val="bg1"/>
          </a:solidFill>
        </p:spPr>
        <p:txBody>
          <a:bodyPr wrap="none" lIns="36000" tIns="0" rIns="36000" bIns="0" rtlCol="0">
            <a:spAutoFit/>
          </a:bodyPr>
          <a:lstStyle/>
          <a:p>
            <a:r>
              <a:rPr lang="en-US" sz="1400" dirty="0">
                <a:latin typeface="Lato Light" panose="020F0302020204030203" pitchFamily="34" charset="0"/>
              </a:rPr>
              <a:t>7.155 mm</a:t>
            </a:r>
          </a:p>
        </p:txBody>
      </p:sp>
      <p:cxnSp>
        <p:nvCxnSpPr>
          <p:cNvPr id="20" name="Straight Connector 19">
            <a:extLst>
              <a:ext uri="{FF2B5EF4-FFF2-40B4-BE49-F238E27FC236}">
                <a16:creationId xmlns:a16="http://schemas.microsoft.com/office/drawing/2014/main" id="{18A5EF94-BCCF-469D-A48B-A9162C56BD85}"/>
              </a:ext>
            </a:extLst>
          </p:cNvPr>
          <p:cNvCxnSpPr/>
          <p:nvPr/>
        </p:nvCxnSpPr>
        <p:spPr>
          <a:xfrm>
            <a:off x="7086600" y="3105150"/>
            <a:ext cx="1365390" cy="0"/>
          </a:xfrm>
          <a:prstGeom prst="line">
            <a:avLst/>
          </a:prstGeom>
          <a:ln>
            <a:headEnd type="triangle" w="sm" len="lg"/>
            <a:tailEnd type="triangle" w="sm"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1063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CC3685A-91DF-686B-FB39-F4E01FA52276}"/>
              </a:ext>
            </a:extLst>
          </p:cNvPr>
          <p:cNvSpPr>
            <a:spLocks noGrp="1"/>
          </p:cNvSpPr>
          <p:nvPr>
            <p:ph sz="quarter" idx="17"/>
          </p:nvPr>
        </p:nvSpPr>
        <p:spPr/>
        <p:txBody>
          <a:bodyPr/>
          <a:lstStyle/>
          <a:p>
            <a:endParaRPr lang="en-US"/>
          </a:p>
        </p:txBody>
      </p:sp>
      <p:sp>
        <p:nvSpPr>
          <p:cNvPr id="5" name="Title 4">
            <a:extLst>
              <a:ext uri="{FF2B5EF4-FFF2-40B4-BE49-F238E27FC236}">
                <a16:creationId xmlns:a16="http://schemas.microsoft.com/office/drawing/2014/main" id="{ED9BC1E0-5E38-454E-8EEC-41178A4F5B37}"/>
              </a:ext>
            </a:extLst>
          </p:cNvPr>
          <p:cNvSpPr>
            <a:spLocks noGrp="1"/>
          </p:cNvSpPr>
          <p:nvPr>
            <p:ph type="title"/>
          </p:nvPr>
        </p:nvSpPr>
        <p:spPr/>
        <p:txBody>
          <a:bodyPr/>
          <a:lstStyle/>
          <a:p>
            <a:r>
              <a:rPr lang="en-US" dirty="0"/>
              <a:t>Implementation</a:t>
            </a:r>
          </a:p>
        </p:txBody>
      </p:sp>
      <p:sp>
        <p:nvSpPr>
          <p:cNvPr id="6" name="Content Placeholder 5">
            <a:extLst>
              <a:ext uri="{FF2B5EF4-FFF2-40B4-BE49-F238E27FC236}">
                <a16:creationId xmlns:a16="http://schemas.microsoft.com/office/drawing/2014/main" id="{3F361C3A-7ABF-4A16-83B5-556B81E7287A}"/>
              </a:ext>
            </a:extLst>
          </p:cNvPr>
          <p:cNvSpPr>
            <a:spLocks noGrp="1"/>
          </p:cNvSpPr>
          <p:nvPr>
            <p:ph sz="half" idx="10"/>
          </p:nvPr>
        </p:nvSpPr>
        <p:spPr/>
        <p:txBody>
          <a:bodyPr>
            <a:normAutofit/>
          </a:bodyPr>
          <a:lstStyle/>
          <a:p>
            <a:r>
              <a:rPr lang="en-US" sz="1200" dirty="0"/>
              <a:t>The </a:t>
            </a:r>
            <a:r>
              <a:rPr lang="en-US" sz="1200" i="1" dirty="0"/>
              <a:t>Tertiary Current Distribution, Nernst-Planck</a:t>
            </a:r>
            <a:r>
              <a:rPr lang="en-US" sz="1200" dirty="0"/>
              <a:t> interface defines the transport of charged and neutral species.</a:t>
            </a:r>
          </a:p>
          <a:p>
            <a:pPr lvl="1"/>
            <a:r>
              <a:rPr lang="en-US" sz="1000" dirty="0"/>
              <a:t>The water-based model with an electroneutrality charge balance defines </a:t>
            </a:r>
            <a:r>
              <a:rPr lang="en-US" sz="1000" i="1" dirty="0" err="1"/>
              <a:t>c</a:t>
            </a:r>
            <a:r>
              <a:rPr lang="en-US" sz="1000" i="1" baseline="-25000" dirty="0" err="1"/>
              <a:t>H</a:t>
            </a:r>
            <a:r>
              <a:rPr lang="en-US" sz="1000" dirty="0"/>
              <a:t> and </a:t>
            </a:r>
            <a:r>
              <a:rPr lang="en-US" sz="1000" i="1" dirty="0" err="1"/>
              <a:t>c</a:t>
            </a:r>
            <a:r>
              <a:rPr lang="en-US" sz="1000" i="1" baseline="-25000" dirty="0" err="1"/>
              <a:t>OH</a:t>
            </a:r>
            <a:r>
              <a:rPr lang="en-US" sz="1000" dirty="0"/>
              <a:t> as built-in variables and defines the water </a:t>
            </a:r>
            <a:r>
              <a:rPr lang="en-US" sz="1000" dirty="0" err="1"/>
              <a:t>autoprotolysis</a:t>
            </a:r>
            <a:r>
              <a:rPr lang="en-US" sz="1000" dirty="0"/>
              <a:t> equilibrium automatically.</a:t>
            </a:r>
          </a:p>
          <a:p>
            <a:r>
              <a:rPr lang="en-US" sz="1200" dirty="0"/>
              <a:t>Iron dissolution and oxygen reduction reactions are set using the </a:t>
            </a:r>
            <a:r>
              <a:rPr lang="en-US" sz="1200" i="1" dirty="0"/>
              <a:t>Electrode Reaction</a:t>
            </a:r>
            <a:r>
              <a:rPr lang="en-US" sz="1200" dirty="0"/>
              <a:t> node.</a:t>
            </a:r>
          </a:p>
          <a:p>
            <a:r>
              <a:rPr lang="en-US" sz="1200" dirty="0"/>
              <a:t>The Fe(OH)</a:t>
            </a:r>
            <a:r>
              <a:rPr lang="en-US" sz="1200" baseline="-25000" dirty="0"/>
              <a:t>2</a:t>
            </a:r>
            <a:r>
              <a:rPr lang="en-US" sz="1200" dirty="0"/>
              <a:t>(s) precipitation reaction is set using the </a:t>
            </a:r>
            <a:r>
              <a:rPr lang="en-US" sz="1200" i="1" dirty="0"/>
              <a:t>Non-Faradaic Reaction</a:t>
            </a:r>
            <a:r>
              <a:rPr lang="en-US" sz="1200" dirty="0"/>
              <a:t> node.</a:t>
            </a:r>
          </a:p>
          <a:p>
            <a:r>
              <a:rPr lang="en-US" sz="1200" dirty="0"/>
              <a:t>Homogeneous reactions are set using the </a:t>
            </a:r>
            <a:r>
              <a:rPr lang="en-US" sz="1200" i="1" dirty="0"/>
              <a:t>Equilibrium Reaction</a:t>
            </a:r>
            <a:r>
              <a:rPr lang="en-US" sz="1200" dirty="0"/>
              <a:t> nodes. </a:t>
            </a:r>
          </a:p>
        </p:txBody>
      </p:sp>
      <p:pic>
        <p:nvPicPr>
          <p:cNvPr id="8" name="Picture 7">
            <a:extLst>
              <a:ext uri="{FF2B5EF4-FFF2-40B4-BE49-F238E27FC236}">
                <a16:creationId xmlns:a16="http://schemas.microsoft.com/office/drawing/2014/main" id="{E6AB6EA1-882B-470B-991B-E7F0BFB7863C}"/>
              </a:ext>
            </a:extLst>
          </p:cNvPr>
          <p:cNvPicPr>
            <a:picLocks noChangeAspect="1"/>
          </p:cNvPicPr>
          <p:nvPr/>
        </p:nvPicPr>
        <p:blipFill>
          <a:blip r:embed="rId2"/>
          <a:stretch>
            <a:fillRect/>
          </a:stretch>
        </p:blipFill>
        <p:spPr>
          <a:xfrm>
            <a:off x="914400" y="742950"/>
            <a:ext cx="2973545" cy="4572000"/>
          </a:xfrm>
          <a:prstGeom prst="rect">
            <a:avLst/>
          </a:prstGeom>
          <a:ln>
            <a:solidFill>
              <a:schemeClr val="bg2"/>
            </a:solidFill>
          </a:ln>
        </p:spPr>
      </p:pic>
    </p:spTree>
    <p:extLst>
      <p:ext uri="{BB962C8B-B14F-4D97-AF65-F5344CB8AC3E}">
        <p14:creationId xmlns:p14="http://schemas.microsoft.com/office/powerpoint/2010/main" val="24555099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65F2467-9FBD-43F6-B603-E1AA2F127B9B}"/>
              </a:ext>
            </a:extLst>
          </p:cNvPr>
          <p:cNvSpPr>
            <a:spLocks noGrp="1"/>
          </p:cNvSpPr>
          <p:nvPr>
            <p:ph sz="half" idx="1"/>
          </p:nvPr>
        </p:nvSpPr>
        <p:spPr/>
        <p:txBody>
          <a:bodyPr/>
          <a:lstStyle/>
          <a:p>
            <a:pPr marL="0" indent="0">
              <a:buNone/>
            </a:pPr>
            <a:r>
              <a:rPr lang="en-US" dirty="0"/>
              <a:t> </a:t>
            </a:r>
          </a:p>
        </p:txBody>
      </p:sp>
      <p:sp>
        <p:nvSpPr>
          <p:cNvPr id="7" name="Text Placeholder 6">
            <a:extLst>
              <a:ext uri="{FF2B5EF4-FFF2-40B4-BE49-F238E27FC236}">
                <a16:creationId xmlns:a16="http://schemas.microsoft.com/office/drawing/2014/main" id="{22B5DA6D-34C0-4400-A0E6-F184E1DA35CD}"/>
              </a:ext>
            </a:extLst>
          </p:cNvPr>
          <p:cNvSpPr>
            <a:spLocks noGrp="1"/>
          </p:cNvSpPr>
          <p:nvPr>
            <p:ph sz="half" idx="2"/>
          </p:nvPr>
        </p:nvSpPr>
        <p:spPr>
          <a:xfrm>
            <a:off x="428230" y="4279008"/>
            <a:ext cx="7337187" cy="654942"/>
          </a:xfrm>
        </p:spPr>
        <p:txBody>
          <a:bodyPr>
            <a:normAutofit/>
          </a:bodyPr>
          <a:lstStyle/>
          <a:p>
            <a:pPr marL="0" indent="0">
              <a:buNone/>
            </a:pPr>
            <a:r>
              <a:rPr lang="en-US" sz="1050" i="1" dirty="0">
                <a:solidFill>
                  <a:schemeClr val="accent5"/>
                </a:solidFill>
              </a:rPr>
              <a:t>Concentration of iron ions at 30 s and 300 s. The iron ion concentration is slightly higher toward the edge of the droplet.</a:t>
            </a:r>
          </a:p>
        </p:txBody>
      </p:sp>
      <p:sp>
        <p:nvSpPr>
          <p:cNvPr id="5" name="Title 4">
            <a:extLst>
              <a:ext uri="{FF2B5EF4-FFF2-40B4-BE49-F238E27FC236}">
                <a16:creationId xmlns:a16="http://schemas.microsoft.com/office/drawing/2014/main" id="{3CC22E4D-621F-45BB-B76D-C94ED238D910}"/>
              </a:ext>
            </a:extLst>
          </p:cNvPr>
          <p:cNvSpPr>
            <a:spLocks noGrp="1"/>
          </p:cNvSpPr>
          <p:nvPr>
            <p:ph type="title"/>
          </p:nvPr>
        </p:nvSpPr>
        <p:spPr/>
        <p:txBody>
          <a:bodyPr/>
          <a:lstStyle/>
          <a:p>
            <a:r>
              <a:rPr lang="en-US" dirty="0"/>
              <a:t>Results: Iron Concentration</a:t>
            </a:r>
          </a:p>
        </p:txBody>
      </p:sp>
      <p:pic>
        <p:nvPicPr>
          <p:cNvPr id="11" name="Picture 10">
            <a:extLst>
              <a:ext uri="{FF2B5EF4-FFF2-40B4-BE49-F238E27FC236}">
                <a16:creationId xmlns:a16="http://schemas.microsoft.com/office/drawing/2014/main" id="{2CE069CF-8D1D-4158-99F8-5D7017C5D0A6}"/>
              </a:ext>
            </a:extLst>
          </p:cNvPr>
          <p:cNvPicPr>
            <a:picLocks noChangeAspect="1"/>
          </p:cNvPicPr>
          <p:nvPr/>
        </p:nvPicPr>
        <p:blipFill>
          <a:blip r:embed="rId2"/>
          <a:stretch>
            <a:fillRect/>
          </a:stretch>
        </p:blipFill>
        <p:spPr>
          <a:xfrm>
            <a:off x="182313" y="1352550"/>
            <a:ext cx="4389687" cy="2926458"/>
          </a:xfrm>
          <a:prstGeom prst="rect">
            <a:avLst/>
          </a:prstGeom>
        </p:spPr>
      </p:pic>
      <p:pic>
        <p:nvPicPr>
          <p:cNvPr id="12" name="Picture 11">
            <a:extLst>
              <a:ext uri="{FF2B5EF4-FFF2-40B4-BE49-F238E27FC236}">
                <a16:creationId xmlns:a16="http://schemas.microsoft.com/office/drawing/2014/main" id="{B38C8A29-F631-4F03-8B66-72CCC4A13141}"/>
              </a:ext>
            </a:extLst>
          </p:cNvPr>
          <p:cNvPicPr>
            <a:picLocks noChangeAspect="1"/>
          </p:cNvPicPr>
          <p:nvPr/>
        </p:nvPicPr>
        <p:blipFill>
          <a:blip r:embed="rId3"/>
          <a:stretch>
            <a:fillRect/>
          </a:stretch>
        </p:blipFill>
        <p:spPr>
          <a:xfrm>
            <a:off x="4724400" y="1352550"/>
            <a:ext cx="4389687" cy="2926458"/>
          </a:xfrm>
          <a:prstGeom prst="rect">
            <a:avLst/>
          </a:prstGeom>
        </p:spPr>
      </p:pic>
    </p:spTree>
    <p:extLst>
      <p:ext uri="{BB962C8B-B14F-4D97-AF65-F5344CB8AC3E}">
        <p14:creationId xmlns:p14="http://schemas.microsoft.com/office/powerpoint/2010/main" val="965350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65F2467-9FBD-43F6-B603-E1AA2F127B9B}"/>
              </a:ext>
            </a:extLst>
          </p:cNvPr>
          <p:cNvSpPr>
            <a:spLocks noGrp="1"/>
          </p:cNvSpPr>
          <p:nvPr>
            <p:ph sz="half" idx="1"/>
          </p:nvPr>
        </p:nvSpPr>
        <p:spPr/>
        <p:txBody>
          <a:bodyPr/>
          <a:lstStyle/>
          <a:p>
            <a:pPr marL="0" indent="0">
              <a:buNone/>
            </a:pPr>
            <a:r>
              <a:rPr lang="en-US" dirty="0"/>
              <a:t> </a:t>
            </a:r>
          </a:p>
        </p:txBody>
      </p:sp>
      <p:sp>
        <p:nvSpPr>
          <p:cNvPr id="7" name="Text Placeholder 6">
            <a:extLst>
              <a:ext uri="{FF2B5EF4-FFF2-40B4-BE49-F238E27FC236}">
                <a16:creationId xmlns:a16="http://schemas.microsoft.com/office/drawing/2014/main" id="{22B5DA6D-34C0-4400-A0E6-F184E1DA35CD}"/>
              </a:ext>
            </a:extLst>
          </p:cNvPr>
          <p:cNvSpPr>
            <a:spLocks noGrp="1"/>
          </p:cNvSpPr>
          <p:nvPr>
            <p:ph sz="half" idx="2"/>
          </p:nvPr>
        </p:nvSpPr>
        <p:spPr>
          <a:xfrm>
            <a:off x="437047" y="4279008"/>
            <a:ext cx="4650514" cy="533413"/>
          </a:xfrm>
        </p:spPr>
        <p:txBody>
          <a:bodyPr>
            <a:normAutofit/>
          </a:bodyPr>
          <a:lstStyle/>
          <a:p>
            <a:pPr marL="0" indent="0">
              <a:buNone/>
            </a:pPr>
            <a:r>
              <a:rPr lang="en-US" sz="1050" i="1" dirty="0">
                <a:solidFill>
                  <a:schemeClr val="accent5"/>
                </a:solidFill>
              </a:rPr>
              <a:t>Concentration of carbon dioxide at 30 s and 300 s. The CO</a:t>
            </a:r>
            <a:r>
              <a:rPr lang="en-US" sz="1050" i="1" baseline="-25000" dirty="0">
                <a:solidFill>
                  <a:schemeClr val="accent5"/>
                </a:solidFill>
              </a:rPr>
              <a:t>2</a:t>
            </a:r>
            <a:r>
              <a:rPr lang="en-US" sz="1050" i="1" dirty="0">
                <a:solidFill>
                  <a:schemeClr val="accent5"/>
                </a:solidFill>
              </a:rPr>
              <a:t> concentration is the lowest at the core of the droplet, since it is consumed in a homogeneous reaction.</a:t>
            </a:r>
          </a:p>
        </p:txBody>
      </p:sp>
      <p:sp>
        <p:nvSpPr>
          <p:cNvPr id="5" name="Title 4">
            <a:extLst>
              <a:ext uri="{FF2B5EF4-FFF2-40B4-BE49-F238E27FC236}">
                <a16:creationId xmlns:a16="http://schemas.microsoft.com/office/drawing/2014/main" id="{3CC22E4D-621F-45BB-B76D-C94ED238D910}"/>
              </a:ext>
            </a:extLst>
          </p:cNvPr>
          <p:cNvSpPr>
            <a:spLocks noGrp="1"/>
          </p:cNvSpPr>
          <p:nvPr>
            <p:ph type="title"/>
          </p:nvPr>
        </p:nvSpPr>
        <p:spPr/>
        <p:txBody>
          <a:bodyPr/>
          <a:lstStyle/>
          <a:p>
            <a:r>
              <a:rPr lang="en-US" dirty="0"/>
              <a:t>Results: Carbon Dioxide Concentration</a:t>
            </a:r>
          </a:p>
        </p:txBody>
      </p:sp>
      <p:pic>
        <p:nvPicPr>
          <p:cNvPr id="9" name="Picture 8">
            <a:extLst>
              <a:ext uri="{FF2B5EF4-FFF2-40B4-BE49-F238E27FC236}">
                <a16:creationId xmlns:a16="http://schemas.microsoft.com/office/drawing/2014/main" id="{34F3AC9A-E367-4F2B-B581-C2C8C9382588}"/>
              </a:ext>
            </a:extLst>
          </p:cNvPr>
          <p:cNvPicPr>
            <a:picLocks noChangeAspect="1"/>
          </p:cNvPicPr>
          <p:nvPr/>
        </p:nvPicPr>
        <p:blipFill>
          <a:blip r:embed="rId2"/>
          <a:stretch>
            <a:fillRect/>
          </a:stretch>
        </p:blipFill>
        <p:spPr>
          <a:xfrm>
            <a:off x="182313" y="1352550"/>
            <a:ext cx="4389687" cy="2926458"/>
          </a:xfrm>
          <a:prstGeom prst="rect">
            <a:avLst/>
          </a:prstGeom>
        </p:spPr>
      </p:pic>
      <p:pic>
        <p:nvPicPr>
          <p:cNvPr id="13" name="Picture 12">
            <a:extLst>
              <a:ext uri="{FF2B5EF4-FFF2-40B4-BE49-F238E27FC236}">
                <a16:creationId xmlns:a16="http://schemas.microsoft.com/office/drawing/2014/main" id="{E2BF1193-35AA-4E2F-B14D-20EEE1470E8D}"/>
              </a:ext>
            </a:extLst>
          </p:cNvPr>
          <p:cNvPicPr>
            <a:picLocks noChangeAspect="1"/>
          </p:cNvPicPr>
          <p:nvPr/>
        </p:nvPicPr>
        <p:blipFill>
          <a:blip r:embed="rId3"/>
          <a:stretch>
            <a:fillRect/>
          </a:stretch>
        </p:blipFill>
        <p:spPr>
          <a:xfrm>
            <a:off x="4724399" y="1352550"/>
            <a:ext cx="4389687" cy="2926458"/>
          </a:xfrm>
          <a:prstGeom prst="rect">
            <a:avLst/>
          </a:prstGeom>
        </p:spPr>
      </p:pic>
    </p:spTree>
    <p:extLst>
      <p:ext uri="{BB962C8B-B14F-4D97-AF65-F5344CB8AC3E}">
        <p14:creationId xmlns:p14="http://schemas.microsoft.com/office/powerpoint/2010/main" val="2207445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65F2467-9FBD-43F6-B603-E1AA2F127B9B}"/>
              </a:ext>
            </a:extLst>
          </p:cNvPr>
          <p:cNvSpPr>
            <a:spLocks noGrp="1"/>
          </p:cNvSpPr>
          <p:nvPr>
            <p:ph sz="half" idx="1"/>
          </p:nvPr>
        </p:nvSpPr>
        <p:spPr/>
        <p:txBody>
          <a:bodyPr/>
          <a:lstStyle/>
          <a:p>
            <a:pPr marL="0" indent="0">
              <a:buNone/>
            </a:pPr>
            <a:r>
              <a:rPr lang="en-US" dirty="0"/>
              <a:t> </a:t>
            </a:r>
          </a:p>
        </p:txBody>
      </p:sp>
      <p:sp>
        <p:nvSpPr>
          <p:cNvPr id="7" name="Text Placeholder 6">
            <a:extLst>
              <a:ext uri="{FF2B5EF4-FFF2-40B4-BE49-F238E27FC236}">
                <a16:creationId xmlns:a16="http://schemas.microsoft.com/office/drawing/2014/main" id="{22B5DA6D-34C0-4400-A0E6-F184E1DA35CD}"/>
              </a:ext>
            </a:extLst>
          </p:cNvPr>
          <p:cNvSpPr>
            <a:spLocks noGrp="1"/>
          </p:cNvSpPr>
          <p:nvPr>
            <p:ph sz="half" idx="2"/>
          </p:nvPr>
        </p:nvSpPr>
        <p:spPr>
          <a:xfrm>
            <a:off x="457199" y="4279008"/>
            <a:ext cx="7010401" cy="654942"/>
          </a:xfrm>
        </p:spPr>
        <p:txBody>
          <a:bodyPr>
            <a:normAutofit/>
          </a:bodyPr>
          <a:lstStyle/>
          <a:p>
            <a:pPr marL="0" indent="0">
              <a:buNone/>
            </a:pPr>
            <a:r>
              <a:rPr lang="en-US" sz="1050" i="1" dirty="0">
                <a:solidFill>
                  <a:schemeClr val="accent5"/>
                </a:solidFill>
              </a:rPr>
              <a:t>pH at 30 s and 300 s. The iron ion concentration is slightly higher toward the edge of the droplet. The pH is lower toward the edge of the droplet due to CO</a:t>
            </a:r>
            <a:r>
              <a:rPr lang="en-US" sz="1050" i="1" baseline="-25000" dirty="0">
                <a:solidFill>
                  <a:schemeClr val="accent5"/>
                </a:solidFill>
              </a:rPr>
              <a:t>2 </a:t>
            </a:r>
            <a:r>
              <a:rPr lang="en-US" sz="1050" i="1" dirty="0">
                <a:solidFill>
                  <a:schemeClr val="accent5"/>
                </a:solidFill>
              </a:rPr>
              <a:t>dissolution at the surface and higher toward to the core of the droplet due to homogeneous reactions.</a:t>
            </a:r>
          </a:p>
        </p:txBody>
      </p:sp>
      <p:sp>
        <p:nvSpPr>
          <p:cNvPr id="5" name="Title 4">
            <a:extLst>
              <a:ext uri="{FF2B5EF4-FFF2-40B4-BE49-F238E27FC236}">
                <a16:creationId xmlns:a16="http://schemas.microsoft.com/office/drawing/2014/main" id="{3CC22E4D-621F-45BB-B76D-C94ED238D910}"/>
              </a:ext>
            </a:extLst>
          </p:cNvPr>
          <p:cNvSpPr>
            <a:spLocks noGrp="1"/>
          </p:cNvSpPr>
          <p:nvPr>
            <p:ph type="title"/>
          </p:nvPr>
        </p:nvSpPr>
        <p:spPr/>
        <p:txBody>
          <a:bodyPr/>
          <a:lstStyle/>
          <a:p>
            <a:r>
              <a:rPr lang="en-US" dirty="0"/>
              <a:t>Results: pH</a:t>
            </a:r>
          </a:p>
        </p:txBody>
      </p:sp>
      <p:pic>
        <p:nvPicPr>
          <p:cNvPr id="8" name="Picture 7">
            <a:extLst>
              <a:ext uri="{FF2B5EF4-FFF2-40B4-BE49-F238E27FC236}">
                <a16:creationId xmlns:a16="http://schemas.microsoft.com/office/drawing/2014/main" id="{AF590E5E-A96D-4D8C-A930-34E1FF69B8DF}"/>
              </a:ext>
            </a:extLst>
          </p:cNvPr>
          <p:cNvPicPr>
            <a:picLocks noChangeAspect="1"/>
          </p:cNvPicPr>
          <p:nvPr/>
        </p:nvPicPr>
        <p:blipFill>
          <a:blip r:embed="rId2"/>
          <a:stretch>
            <a:fillRect/>
          </a:stretch>
        </p:blipFill>
        <p:spPr>
          <a:xfrm>
            <a:off x="182313" y="1352550"/>
            <a:ext cx="4389687" cy="2926458"/>
          </a:xfrm>
          <a:prstGeom prst="rect">
            <a:avLst/>
          </a:prstGeom>
        </p:spPr>
      </p:pic>
      <p:pic>
        <p:nvPicPr>
          <p:cNvPr id="10" name="Picture 9">
            <a:extLst>
              <a:ext uri="{FF2B5EF4-FFF2-40B4-BE49-F238E27FC236}">
                <a16:creationId xmlns:a16="http://schemas.microsoft.com/office/drawing/2014/main" id="{2788517F-E22D-4442-B573-63C3BA1CC1CA}"/>
              </a:ext>
            </a:extLst>
          </p:cNvPr>
          <p:cNvPicPr>
            <a:picLocks noChangeAspect="1"/>
          </p:cNvPicPr>
          <p:nvPr/>
        </p:nvPicPr>
        <p:blipFill>
          <a:blip r:embed="rId3"/>
          <a:stretch>
            <a:fillRect/>
          </a:stretch>
        </p:blipFill>
        <p:spPr>
          <a:xfrm>
            <a:off x="4724400" y="1352550"/>
            <a:ext cx="4389687" cy="2926458"/>
          </a:xfrm>
          <a:prstGeom prst="rect">
            <a:avLst/>
          </a:prstGeom>
        </p:spPr>
      </p:pic>
    </p:spTree>
    <p:extLst>
      <p:ext uri="{BB962C8B-B14F-4D97-AF65-F5344CB8AC3E}">
        <p14:creationId xmlns:p14="http://schemas.microsoft.com/office/powerpoint/2010/main" val="4071360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65F2467-9FBD-43F6-B603-E1AA2F127B9B}"/>
              </a:ext>
            </a:extLst>
          </p:cNvPr>
          <p:cNvSpPr>
            <a:spLocks noGrp="1"/>
          </p:cNvSpPr>
          <p:nvPr>
            <p:ph sz="half" idx="1"/>
          </p:nvPr>
        </p:nvSpPr>
        <p:spPr/>
        <p:txBody>
          <a:bodyPr/>
          <a:lstStyle/>
          <a:p>
            <a:pPr marL="0" indent="0">
              <a:buNone/>
            </a:pPr>
            <a:r>
              <a:rPr lang="en-US" dirty="0"/>
              <a:t> </a:t>
            </a:r>
          </a:p>
        </p:txBody>
      </p:sp>
      <p:sp>
        <p:nvSpPr>
          <p:cNvPr id="7" name="Text Placeholder 6">
            <a:extLst>
              <a:ext uri="{FF2B5EF4-FFF2-40B4-BE49-F238E27FC236}">
                <a16:creationId xmlns:a16="http://schemas.microsoft.com/office/drawing/2014/main" id="{22B5DA6D-34C0-4400-A0E6-F184E1DA35CD}"/>
              </a:ext>
            </a:extLst>
          </p:cNvPr>
          <p:cNvSpPr>
            <a:spLocks noGrp="1"/>
          </p:cNvSpPr>
          <p:nvPr>
            <p:ph sz="half" idx="2"/>
          </p:nvPr>
        </p:nvSpPr>
        <p:spPr>
          <a:xfrm>
            <a:off x="457198" y="4400537"/>
            <a:ext cx="5715002" cy="533413"/>
          </a:xfrm>
        </p:spPr>
        <p:txBody>
          <a:bodyPr>
            <a:normAutofit/>
          </a:bodyPr>
          <a:lstStyle/>
          <a:p>
            <a:pPr marL="0" indent="0">
              <a:buNone/>
            </a:pPr>
            <a:r>
              <a:rPr lang="en-US" sz="1050" i="1" dirty="0">
                <a:solidFill>
                  <a:schemeClr val="accent5"/>
                </a:solidFill>
              </a:rPr>
              <a:t>The anodic current density is higher toward the edge of the droplet, indicating a higher corrosion rate. The Fe(OH)</a:t>
            </a:r>
            <a:r>
              <a:rPr lang="en-US" sz="1050" i="1" baseline="-25000" dirty="0">
                <a:solidFill>
                  <a:schemeClr val="accent5"/>
                </a:solidFill>
              </a:rPr>
              <a:t>2</a:t>
            </a:r>
            <a:r>
              <a:rPr lang="en-US" sz="1050" i="1" dirty="0">
                <a:solidFill>
                  <a:schemeClr val="accent5"/>
                </a:solidFill>
              </a:rPr>
              <a:t>(s) precipitation thickness is higher toward the center of the droplet.</a:t>
            </a:r>
          </a:p>
          <a:p>
            <a:pPr marL="0" indent="0">
              <a:buNone/>
            </a:pPr>
            <a:endParaRPr lang="en-US" sz="1050" i="1" dirty="0">
              <a:solidFill>
                <a:schemeClr val="accent5"/>
              </a:solidFill>
            </a:endParaRPr>
          </a:p>
        </p:txBody>
      </p:sp>
      <p:sp>
        <p:nvSpPr>
          <p:cNvPr id="5" name="Title 4">
            <a:extLst>
              <a:ext uri="{FF2B5EF4-FFF2-40B4-BE49-F238E27FC236}">
                <a16:creationId xmlns:a16="http://schemas.microsoft.com/office/drawing/2014/main" id="{3CC22E4D-621F-45BB-B76D-C94ED238D910}"/>
              </a:ext>
            </a:extLst>
          </p:cNvPr>
          <p:cNvSpPr>
            <a:spLocks noGrp="1"/>
          </p:cNvSpPr>
          <p:nvPr>
            <p:ph type="title"/>
          </p:nvPr>
        </p:nvSpPr>
        <p:spPr/>
        <p:txBody>
          <a:bodyPr/>
          <a:lstStyle/>
          <a:p>
            <a:r>
              <a:rPr lang="en-US" dirty="0"/>
              <a:t>Results: Current Density and Iron Hydroxide Layer</a:t>
            </a:r>
          </a:p>
        </p:txBody>
      </p:sp>
      <p:pic>
        <p:nvPicPr>
          <p:cNvPr id="9" name="Picture 8">
            <a:extLst>
              <a:ext uri="{FF2B5EF4-FFF2-40B4-BE49-F238E27FC236}">
                <a16:creationId xmlns:a16="http://schemas.microsoft.com/office/drawing/2014/main" id="{62E32321-47AE-4270-A021-8D0A03CFEA6B}"/>
              </a:ext>
            </a:extLst>
          </p:cNvPr>
          <p:cNvPicPr>
            <a:picLocks noChangeAspect="1"/>
          </p:cNvPicPr>
          <p:nvPr/>
        </p:nvPicPr>
        <p:blipFill>
          <a:blip r:embed="rId2"/>
          <a:stretch>
            <a:fillRect/>
          </a:stretch>
        </p:blipFill>
        <p:spPr>
          <a:xfrm>
            <a:off x="144213" y="1352550"/>
            <a:ext cx="4389687" cy="2926458"/>
          </a:xfrm>
          <a:prstGeom prst="rect">
            <a:avLst/>
          </a:prstGeom>
        </p:spPr>
      </p:pic>
      <p:pic>
        <p:nvPicPr>
          <p:cNvPr id="11" name="Picture 10">
            <a:extLst>
              <a:ext uri="{FF2B5EF4-FFF2-40B4-BE49-F238E27FC236}">
                <a16:creationId xmlns:a16="http://schemas.microsoft.com/office/drawing/2014/main" id="{183E39FF-E627-41DB-9841-0EFBD6B64DEE}"/>
              </a:ext>
            </a:extLst>
          </p:cNvPr>
          <p:cNvPicPr>
            <a:picLocks noChangeAspect="1"/>
          </p:cNvPicPr>
          <p:nvPr/>
        </p:nvPicPr>
        <p:blipFill>
          <a:blip r:embed="rId3"/>
          <a:stretch>
            <a:fillRect/>
          </a:stretch>
        </p:blipFill>
        <p:spPr>
          <a:xfrm>
            <a:off x="4724400" y="1352550"/>
            <a:ext cx="4389687" cy="2926458"/>
          </a:xfrm>
          <a:prstGeom prst="rect">
            <a:avLst/>
          </a:prstGeom>
        </p:spPr>
      </p:pic>
    </p:spTree>
    <p:extLst>
      <p:ext uri="{BB962C8B-B14F-4D97-AF65-F5344CB8AC3E}">
        <p14:creationId xmlns:p14="http://schemas.microsoft.com/office/powerpoint/2010/main" val="1697408861"/>
      </p:ext>
    </p:extLst>
  </p:cSld>
  <p:clrMapOvr>
    <a:masterClrMapping/>
  </p:clrMapOvr>
</p:sld>
</file>

<file path=ppt/theme/theme1.xml><?xml version="1.0" encoding="utf-8"?>
<a:theme xmlns:a="http://schemas.openxmlformats.org/drawingml/2006/main" name="COMSOL-Jan2023">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Jan2023" id="{5A8F126F-CFC7-CF4F-B405-72F6B1736217}" vid="{A1BE4324-F3AD-BD45-BC10-45079E726F1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comsol_presentation_16_9</Template>
  <TotalTime>2260</TotalTime>
  <Words>738</Words>
  <Application>Microsoft Office PowerPoint</Application>
  <PresentationFormat>On-screen Show (16:9)</PresentationFormat>
  <Paragraphs>63</Paragraphs>
  <Slides>10</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Lato Light</vt:lpstr>
      <vt:lpstr>Symbol</vt:lpstr>
      <vt:lpstr>Calibri</vt:lpstr>
      <vt:lpstr>Arial</vt:lpstr>
      <vt:lpstr>Lato</vt:lpstr>
      <vt:lpstr>Lato Black</vt:lpstr>
      <vt:lpstr>Wingdings</vt:lpstr>
      <vt:lpstr>COMSOL-Jan2023</vt:lpstr>
      <vt:lpstr>Corrosion Under an Evans Droplet</vt:lpstr>
      <vt:lpstr>Overview</vt:lpstr>
      <vt:lpstr>Model Definition </vt:lpstr>
      <vt:lpstr>Model Definition </vt:lpstr>
      <vt:lpstr>Implementation</vt:lpstr>
      <vt:lpstr>Results: Iron Concentration</vt:lpstr>
      <vt:lpstr>Results: Carbon Dioxide Concentration</vt:lpstr>
      <vt:lpstr>Results: pH</vt:lpstr>
      <vt:lpstr>Results: Current Density and Iron Hydroxide Layer</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COMSOL</dc:creator>
  <cp:lastModifiedBy>Kelsey Pember</cp:lastModifiedBy>
  <cp:revision>133</cp:revision>
  <dcterms:created xsi:type="dcterms:W3CDTF">2006-08-16T00:00:00Z</dcterms:created>
  <dcterms:modified xsi:type="dcterms:W3CDTF">2023-06-14T14:27:35Z</dcterms:modified>
</cp:coreProperties>
</file>