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14" r:id="rId1"/>
  </p:sldMasterIdLst>
  <p:notesMasterIdLst>
    <p:notesMasterId r:id="rId7"/>
  </p:notesMasterIdLst>
  <p:handoutMasterIdLst>
    <p:handoutMasterId r:id="rId8"/>
  </p:handoutMasterIdLst>
  <p:sldIdLst>
    <p:sldId id="463" r:id="rId2"/>
    <p:sldId id="464" r:id="rId3"/>
    <p:sldId id="467" r:id="rId4"/>
    <p:sldId id="465" r:id="rId5"/>
    <p:sldId id="466" r:id="rId6"/>
  </p:sldIdLst>
  <p:sldSz cx="9144000" cy="5143500" type="screen16x9"/>
  <p:notesSz cx="6858000" cy="9144000"/>
  <p:embeddedFontLst>
    <p:embeddedFont>
      <p:font typeface="Lato" panose="020F0502020204030203" pitchFamily="34" charset="0"/>
      <p:regular r:id="rId9"/>
      <p:bold r:id="rId10"/>
      <p:italic r:id="rId11"/>
      <p:boldItalic r:id="rId12"/>
    </p:embeddedFont>
    <p:embeddedFont>
      <p:font typeface="Lato Black" panose="020F0A02020204030203" pitchFamily="34" charset="0"/>
      <p:bold r:id="rId13"/>
      <p:italic r:id="rId14"/>
      <p:boldItalic r:id="rId15"/>
    </p:embeddedFont>
    <p:embeddedFont>
      <p:font typeface="Lato Light" panose="020F0302020204030203" pitchFamily="34" charset="0"/>
      <p:regular r:id="rId16"/>
      <p:italic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3D7E5"/>
    <a:srgbClr val="84C2EA"/>
    <a:srgbClr val="FFD999"/>
    <a:srgbClr val="F19986"/>
    <a:srgbClr val="C3D2E6"/>
    <a:srgbClr val="C8D7E5"/>
    <a:srgbClr val="CDD7E5"/>
    <a:srgbClr val="C9D5D9"/>
    <a:srgbClr val="D2DDE2"/>
    <a:srgbClr val="D9E5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55" autoAdjust="0"/>
    <p:restoredTop sz="94137" autoAdjust="0"/>
  </p:normalViewPr>
  <p:slideViewPr>
    <p:cSldViewPr>
      <p:cViewPr varScale="1">
        <p:scale>
          <a:sx n="202" d="100"/>
          <a:sy n="202" d="100"/>
        </p:scale>
        <p:origin x="882" y="174"/>
      </p:cViewPr>
      <p:guideLst>
        <p:guide orient="horz" pos="1620"/>
        <p:guide pos="2880"/>
      </p:guideLst>
    </p:cSldViewPr>
  </p:slideViewPr>
  <p:outlineViewPr>
    <p:cViewPr>
      <p:scale>
        <a:sx n="33" d="100"/>
        <a:sy n="33" d="100"/>
      </p:scale>
      <p:origin x="0" y="-65370"/>
    </p:cViewPr>
  </p:outlineViewPr>
  <p:notesTextViewPr>
    <p:cViewPr>
      <p:scale>
        <a:sx n="3" d="2"/>
        <a:sy n="3" d="2"/>
      </p:scale>
      <p:origin x="0" y="0"/>
    </p:cViewPr>
  </p:notesTextViewPr>
  <p:sorterViewPr>
    <p:cViewPr varScale="1">
      <p:scale>
        <a:sx n="1" d="1"/>
        <a:sy n="1" d="1"/>
      </p:scale>
      <p:origin x="0" y="-11172"/>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font" Target="fonts/font5.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notesMaster" Target="notesMasters/notesMaster1.xml"/><Relationship Id="rId12" Type="http://schemas.openxmlformats.org/officeDocument/2006/relationships/font" Target="fonts/font4.fntdata"/><Relationship Id="rId17"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4/19/2024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4/19/2024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3669432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980625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2353619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4290675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5</a:t>
            </a:fld>
            <a:endParaRPr lang="en-US"/>
          </a:p>
        </p:txBody>
      </p:sp>
    </p:spTree>
    <p:extLst>
      <p:ext uri="{BB962C8B-B14F-4D97-AF65-F5344CB8AC3E}">
        <p14:creationId xmlns:p14="http://schemas.microsoft.com/office/powerpoint/2010/main" val="1017438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559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62829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8237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610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30669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17757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2887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95500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323075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07355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103319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15771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7246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810"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72407"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1776"/>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18291"/>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32868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538115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128632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54029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363916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3884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0705827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2344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24924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5888041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5077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8266540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0966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72274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2331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10689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233372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324296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34741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30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7776076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49705"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782808" y="1342271"/>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449705"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4782808" y="3380933"/>
            <a:ext cx="2971800" cy="1762879"/>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912401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93465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09416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8949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3700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79067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88148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30262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93017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515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1309396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8115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128042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5620153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3210117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271400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258689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4880348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173063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016505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373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6364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93315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2 image with subtitle + body text, Title V2">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12983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3 images, Title, limited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460676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2 image with list, Title">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spTree>
    <p:extLst>
      <p:ext uri="{BB962C8B-B14F-4D97-AF65-F5344CB8AC3E}">
        <p14:creationId xmlns:p14="http://schemas.microsoft.com/office/powerpoint/2010/main" val="5524979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Title, body text, 1 image, 2 subtitles with body text V2">
    <p:spTree>
      <p:nvGrpSpPr>
        <p:cNvPr id="1" name=""/>
        <p:cNvGrpSpPr/>
        <p:nvPr/>
      </p:nvGrpSpPr>
      <p:grpSpPr>
        <a:xfrm>
          <a:off x="0" y="0"/>
          <a:ext cx="0" cy="0"/>
          <a:chOff x="0" y="0"/>
          <a:chExt cx="0" cy="0"/>
        </a:xfrm>
      </p:grpSpPr>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8681846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9"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379684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7946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3479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599417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image" Target="../media/image2.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image" Target="../media/image3.png"/><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7"/>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8"/>
          <a:stretch>
            <a:fillRect/>
          </a:stretch>
        </p:blipFill>
        <p:spPr>
          <a:xfrm>
            <a:off x="115778" y="223913"/>
            <a:ext cx="752320" cy="69658"/>
          </a:xfrm>
          <a:prstGeom prst="rect">
            <a:avLst/>
          </a:prstGeom>
        </p:spPr>
      </p:pic>
    </p:spTree>
    <p:extLst>
      <p:ext uri="{BB962C8B-B14F-4D97-AF65-F5344CB8AC3E}">
        <p14:creationId xmlns:p14="http://schemas.microsoft.com/office/powerpoint/2010/main" val="3102669687"/>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834" r:id="rId20"/>
    <p:sldLayoutId id="2147483835" r:id="rId21"/>
    <p:sldLayoutId id="2147483836" r:id="rId22"/>
    <p:sldLayoutId id="2147483837" r:id="rId23"/>
    <p:sldLayoutId id="2147483838" r:id="rId24"/>
    <p:sldLayoutId id="2147483839" r:id="rId25"/>
    <p:sldLayoutId id="2147483840" r:id="rId26"/>
    <p:sldLayoutId id="2147483841" r:id="rId27"/>
    <p:sldLayoutId id="2147483842" r:id="rId28"/>
    <p:sldLayoutId id="2147483843" r:id="rId29"/>
    <p:sldLayoutId id="2147483844" r:id="rId30"/>
    <p:sldLayoutId id="2147483845" r:id="rId31"/>
    <p:sldLayoutId id="2147483846" r:id="rId32"/>
    <p:sldLayoutId id="2147483847" r:id="rId33"/>
    <p:sldLayoutId id="2147483848" r:id="rId34"/>
    <p:sldLayoutId id="2147483849" r:id="rId35"/>
    <p:sldLayoutId id="2147483850" r:id="rId36"/>
    <p:sldLayoutId id="2147483851" r:id="rId37"/>
    <p:sldLayoutId id="2147483852" r:id="rId38"/>
    <p:sldLayoutId id="2147483853" r:id="rId39"/>
    <p:sldLayoutId id="2147483854" r:id="rId40"/>
    <p:sldLayoutId id="2147483855" r:id="rId41"/>
    <p:sldLayoutId id="2147483856" r:id="rId42"/>
    <p:sldLayoutId id="2147483857" r:id="rId43"/>
    <p:sldLayoutId id="2147483858" r:id="rId44"/>
    <p:sldLayoutId id="2147483859" r:id="rId45"/>
    <p:sldLayoutId id="2147483860" r:id="rId46"/>
    <p:sldLayoutId id="2147483861" r:id="rId47"/>
    <p:sldLayoutId id="2147483862" r:id="rId48"/>
    <p:sldLayoutId id="2147483863" r:id="rId49"/>
    <p:sldLayoutId id="2147483864" r:id="rId50"/>
    <p:sldLayoutId id="2147483865" r:id="rId51"/>
    <p:sldLayoutId id="2147483866" r:id="rId52"/>
    <p:sldLayoutId id="2147483867" r:id="rId53"/>
    <p:sldLayoutId id="2147483868" r:id="rId54"/>
    <p:sldLayoutId id="2147483869" r:id="rId55"/>
    <p:sldLayoutId id="2147483870" r:id="rId56"/>
    <p:sldLayoutId id="2147483871" r:id="rId57"/>
    <p:sldLayoutId id="2147483872" r:id="rId58"/>
    <p:sldLayoutId id="2147483873" r:id="rId59"/>
    <p:sldLayoutId id="2147483874" r:id="rId60"/>
    <p:sldLayoutId id="2147483879" r:id="rId61"/>
    <p:sldLayoutId id="2147483880" r:id="rId62"/>
    <p:sldLayoutId id="2147483881" r:id="rId63"/>
    <p:sldLayoutId id="2147483882" r:id="rId64"/>
    <p:sldLayoutId id="2147483883" r:id="rId65"/>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65.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hyperlink" Target="comsol.com/model/8853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0" dirty="0"/>
              <a:t>Mechanical Precession for </a:t>
            </a:r>
            <a:br>
              <a:rPr lang="en-US" b="0" dirty="0"/>
            </a:br>
            <a:r>
              <a:rPr lang="en-US" b="0" dirty="0"/>
              <a:t>the Axle of a Bicycle Pedal</a:t>
            </a:r>
          </a:p>
        </p:txBody>
      </p:sp>
      <p:sp>
        <p:nvSpPr>
          <p:cNvPr id="2" name="Text Placeholder 1">
            <a:extLst>
              <a:ext uri="{FF2B5EF4-FFF2-40B4-BE49-F238E27FC236}">
                <a16:creationId xmlns:a16="http://schemas.microsoft.com/office/drawing/2014/main" id="{A90982FC-DBB9-4D7B-8C4B-0DE872439A42}"/>
              </a:ext>
            </a:extLst>
          </p:cNvPr>
          <p:cNvSpPr>
            <a:spLocks noGrp="1"/>
          </p:cNvSpPr>
          <p:nvPr>
            <p:ph type="body" idx="1"/>
          </p:nvPr>
        </p:nvSpPr>
        <p:spPr/>
        <p:txBody>
          <a:bodyPr>
            <a:normAutofit lnSpcReduction="10000"/>
          </a:bodyPr>
          <a:lstStyle/>
          <a:p>
            <a:endParaRPr lang="en-DK"/>
          </a:p>
        </p:txBody>
      </p:sp>
      <p:sp>
        <p:nvSpPr>
          <p:cNvPr id="3" name="Text Placeholder 2">
            <a:extLst>
              <a:ext uri="{FF2B5EF4-FFF2-40B4-BE49-F238E27FC236}">
                <a16:creationId xmlns:a16="http://schemas.microsoft.com/office/drawing/2014/main" id="{104392DD-8172-4E35-A73D-C49D9F32A812}"/>
              </a:ext>
            </a:extLst>
          </p:cNvPr>
          <p:cNvSpPr>
            <a:spLocks noGrp="1"/>
          </p:cNvSpPr>
          <p:nvPr>
            <p:ph type="body" idx="10"/>
          </p:nvPr>
        </p:nvSpPr>
        <p:spPr/>
        <p:txBody>
          <a:bodyPr/>
          <a:lstStyle/>
          <a:p>
            <a:endParaRPr lang="en-DK"/>
          </a:p>
        </p:txBody>
      </p:sp>
      <p:sp>
        <p:nvSpPr>
          <p:cNvPr id="6" name="Text Placeholder 5">
            <a:extLst>
              <a:ext uri="{FF2B5EF4-FFF2-40B4-BE49-F238E27FC236}">
                <a16:creationId xmlns:a16="http://schemas.microsoft.com/office/drawing/2014/main" id="{6D5D43D6-B2E9-4DE4-99F7-11C155421A5A}"/>
              </a:ext>
            </a:extLst>
          </p:cNvPr>
          <p:cNvSpPr>
            <a:spLocks noGrp="1"/>
          </p:cNvSpPr>
          <p:nvPr>
            <p:ph type="body" idx="11"/>
          </p:nvPr>
        </p:nvSpPr>
        <p:spPr/>
        <p:txBody>
          <a:bodyPr>
            <a:normAutofit lnSpcReduction="10000"/>
          </a:bodyPr>
          <a:lstStyle/>
          <a:p>
            <a:endParaRPr lang="en-DK"/>
          </a:p>
        </p:txBody>
      </p:sp>
      <p:sp>
        <p:nvSpPr>
          <p:cNvPr id="7" name="Text Placeholder 6">
            <a:extLst>
              <a:ext uri="{FF2B5EF4-FFF2-40B4-BE49-F238E27FC236}">
                <a16:creationId xmlns:a16="http://schemas.microsoft.com/office/drawing/2014/main" id="{5BB9C482-CF8F-4132-913C-8C1FF6D298C9}"/>
              </a:ext>
            </a:extLst>
          </p:cNvPr>
          <p:cNvSpPr>
            <a:spLocks noGrp="1"/>
          </p:cNvSpPr>
          <p:nvPr>
            <p:ph type="body" idx="12"/>
          </p:nvPr>
        </p:nvSpPr>
        <p:spPr/>
        <p:txBody>
          <a:bodyPr/>
          <a:lstStyle/>
          <a:p>
            <a:endParaRPr lang="en-DK"/>
          </a:p>
        </p:txBody>
      </p:sp>
      <p:pic>
        <p:nvPicPr>
          <p:cNvPr id="8" name="Picture 7">
            <a:extLst>
              <a:ext uri="{FF2B5EF4-FFF2-40B4-BE49-F238E27FC236}">
                <a16:creationId xmlns:a16="http://schemas.microsoft.com/office/drawing/2014/main" id="{FD7BE4A0-8615-4AA3-A30A-767B6B1DE3CB}"/>
              </a:ext>
            </a:extLst>
          </p:cNvPr>
          <p:cNvPicPr>
            <a:picLocks noChangeAspect="1"/>
          </p:cNvPicPr>
          <p:nvPr/>
        </p:nvPicPr>
        <p:blipFill>
          <a:blip r:embed="rId3">
            <a:clrChange>
              <a:clrFrom>
                <a:srgbClr val="252525"/>
              </a:clrFrom>
              <a:clrTo>
                <a:srgbClr val="252525">
                  <a:alpha val="0"/>
                </a:srgbClr>
              </a:clrTo>
            </a:clrChange>
            <a:extLst>
              <a:ext uri="{BEBA8EAE-BF5A-486C-A8C5-ECC9F3942E4B}">
                <a14:imgProps xmlns:a14="http://schemas.microsoft.com/office/drawing/2010/main">
                  <a14:imgLayer r:embed="rId4">
                    <a14:imgEffect>
                      <a14:artisticGlowEdges/>
                    </a14:imgEffect>
                  </a14:imgLayer>
                </a14:imgProps>
              </a:ext>
            </a:extLst>
          </a:blip>
          <a:stretch>
            <a:fillRect/>
          </a:stretch>
        </p:blipFill>
        <p:spPr>
          <a:xfrm>
            <a:off x="5486400" y="361950"/>
            <a:ext cx="3271943" cy="2495550"/>
          </a:xfrm>
          <a:prstGeom prst="rect">
            <a:avLst/>
          </a:prstGeom>
        </p:spPr>
      </p:pic>
    </p:spTree>
    <p:extLst>
      <p:ext uri="{BB962C8B-B14F-4D97-AF65-F5344CB8AC3E}">
        <p14:creationId xmlns:p14="http://schemas.microsoft.com/office/powerpoint/2010/main" val="72029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BDF82D0-4B8E-4D93-9961-D18168EBC14A}"/>
              </a:ext>
            </a:extLst>
          </p:cNvPr>
          <p:cNvPicPr>
            <a:picLocks noChangeAspect="1"/>
          </p:cNvPicPr>
          <p:nvPr/>
        </p:nvPicPr>
        <p:blipFill>
          <a:blip r:embed="rId3"/>
          <a:stretch>
            <a:fillRect/>
          </a:stretch>
        </p:blipFill>
        <p:spPr>
          <a:xfrm>
            <a:off x="5181600" y="1093161"/>
            <a:ext cx="3086100" cy="3086100"/>
          </a:xfrm>
          <a:prstGeom prst="rect">
            <a:avLst/>
          </a:prstGeom>
        </p:spPr>
      </p:pic>
      <p:sp>
        <p:nvSpPr>
          <p:cNvPr id="5" name="Text Placeholder 4">
            <a:extLst>
              <a:ext uri="{FF2B5EF4-FFF2-40B4-BE49-F238E27FC236}">
                <a16:creationId xmlns:a16="http://schemas.microsoft.com/office/drawing/2014/main" id="{4989F5DE-AFEC-0EBD-747A-7A5D54903CDA}"/>
              </a:ext>
            </a:extLst>
          </p:cNvPr>
          <p:cNvSpPr>
            <a:spLocks noGrp="1"/>
          </p:cNvSpPr>
          <p:nvPr>
            <p:ph type="body" idx="1"/>
          </p:nvPr>
        </p:nvSpPr>
        <p:spPr/>
        <p:txBody>
          <a:bodyPr>
            <a:normAutofit lnSpcReduction="10000"/>
          </a:bodyPr>
          <a:lstStyle/>
          <a:p>
            <a:r>
              <a:rPr lang="en-US" sz="1800" b="1" dirty="0"/>
              <a:t>Mechanical precession has the following properties</a:t>
            </a:r>
          </a:p>
        </p:txBody>
      </p:sp>
      <p:sp>
        <p:nvSpPr>
          <p:cNvPr id="2" name="Content Placeholder 1"/>
          <p:cNvSpPr>
            <a:spLocks noGrp="1"/>
          </p:cNvSpPr>
          <p:nvPr>
            <p:ph sz="half" idx="2"/>
          </p:nvPr>
        </p:nvSpPr>
        <p:spPr/>
        <p:txBody>
          <a:bodyPr>
            <a:normAutofit/>
          </a:bodyPr>
          <a:lstStyle/>
          <a:p>
            <a:r>
              <a:rPr lang="en-US" sz="1200" dirty="0">
                <a:solidFill>
                  <a:schemeClr val="tx1"/>
                </a:solidFill>
              </a:rPr>
              <a:t>It occurs whenever a bolt is subjected to a force spinning around the bolt axis.</a:t>
            </a:r>
          </a:p>
          <a:p>
            <a:r>
              <a:rPr lang="en-US" sz="1200" dirty="0">
                <a:solidFill>
                  <a:schemeClr val="tx1"/>
                </a:solidFill>
              </a:rPr>
              <a:t>The effect causes the bolt to tighten or loosen – depending on the thread orientation.</a:t>
            </a:r>
          </a:p>
          <a:p>
            <a:r>
              <a:rPr lang="en-US" sz="1200" dirty="0">
                <a:solidFill>
                  <a:schemeClr val="tx1"/>
                </a:solidFill>
              </a:rPr>
              <a:t>In this model the precession causes a bolt rotation of 1 degree per force rotation.</a:t>
            </a:r>
          </a:p>
          <a:p>
            <a:r>
              <a:rPr lang="en-US" sz="1200" dirty="0">
                <a:solidFill>
                  <a:schemeClr val="tx1"/>
                </a:solidFill>
              </a:rPr>
              <a:t>This is for 50 </a:t>
            </a:r>
            <a:r>
              <a:rPr lang="en-US" sz="1200" dirty="0" err="1">
                <a:solidFill>
                  <a:schemeClr val="tx1"/>
                </a:solidFill>
              </a:rPr>
              <a:t>kN</a:t>
            </a:r>
            <a:r>
              <a:rPr lang="en-US" sz="1200" dirty="0">
                <a:solidFill>
                  <a:schemeClr val="tx1"/>
                </a:solidFill>
              </a:rPr>
              <a:t> peak z force, so realistically the rotation is significantly smaller.</a:t>
            </a:r>
          </a:p>
          <a:p>
            <a:r>
              <a:rPr lang="en-US" sz="1200" dirty="0">
                <a:solidFill>
                  <a:schemeClr val="tx1"/>
                </a:solidFill>
              </a:rPr>
              <a:t>Modelling requires contact analysis with the augmented </a:t>
            </a:r>
            <a:r>
              <a:rPr lang="en-US" sz="1200" dirty="0" err="1">
                <a:solidFill>
                  <a:schemeClr val="tx1"/>
                </a:solidFill>
              </a:rPr>
              <a:t>Lagrangian</a:t>
            </a:r>
            <a:r>
              <a:rPr lang="en-US" sz="1200" dirty="0">
                <a:solidFill>
                  <a:schemeClr val="tx1"/>
                </a:solidFill>
              </a:rPr>
              <a:t> formulation.</a:t>
            </a:r>
          </a:p>
          <a:p>
            <a:r>
              <a:rPr lang="en-US" sz="1200" dirty="0">
                <a:solidFill>
                  <a:schemeClr val="tx1"/>
                </a:solidFill>
              </a:rPr>
              <a:t>The contact analysis has to consider friction.</a:t>
            </a:r>
          </a:p>
        </p:txBody>
      </p:sp>
      <p:sp>
        <p:nvSpPr>
          <p:cNvPr id="9" name="Text Placeholder 8">
            <a:extLst>
              <a:ext uri="{FF2B5EF4-FFF2-40B4-BE49-F238E27FC236}">
                <a16:creationId xmlns:a16="http://schemas.microsoft.com/office/drawing/2014/main" id="{D0936483-78D8-3619-ED51-EF259A29F0E3}"/>
              </a:ext>
            </a:extLst>
          </p:cNvPr>
          <p:cNvSpPr>
            <a:spLocks noGrp="1"/>
          </p:cNvSpPr>
          <p:nvPr>
            <p:ph type="body" sz="quarter" idx="3"/>
          </p:nvPr>
        </p:nvSpPr>
        <p:spPr/>
        <p:txBody>
          <a:bodyPr/>
          <a:lstStyle/>
          <a:p>
            <a:endParaRPr lang="en-US"/>
          </a:p>
        </p:txBody>
      </p:sp>
      <p:sp>
        <p:nvSpPr>
          <p:cNvPr id="10" name="Content Placeholder 9">
            <a:extLst>
              <a:ext uri="{FF2B5EF4-FFF2-40B4-BE49-F238E27FC236}">
                <a16:creationId xmlns:a16="http://schemas.microsoft.com/office/drawing/2014/main" id="{AE746649-64D6-BD8A-8983-D3FD1D61AD51}"/>
              </a:ext>
            </a:extLst>
          </p:cNvPr>
          <p:cNvSpPr>
            <a:spLocks noGrp="1"/>
          </p:cNvSpPr>
          <p:nvPr>
            <p:ph sz="quarter" idx="4"/>
          </p:nvPr>
        </p:nvSpPr>
        <p:spPr/>
        <p:txBody>
          <a:bodyPr/>
          <a:lstStyle/>
          <a:p>
            <a:endParaRPr lang="en-US"/>
          </a:p>
        </p:txBody>
      </p:sp>
      <p:sp>
        <p:nvSpPr>
          <p:cNvPr id="4" name="Title 3"/>
          <p:cNvSpPr>
            <a:spLocks noGrp="1"/>
          </p:cNvSpPr>
          <p:nvPr>
            <p:ph type="title"/>
          </p:nvPr>
        </p:nvSpPr>
        <p:spPr/>
        <p:txBody>
          <a:bodyPr>
            <a:normAutofit/>
          </a:bodyPr>
          <a:lstStyle/>
          <a:p>
            <a:r>
              <a:rPr lang="en-US" sz="2000" b="0" dirty="0"/>
              <a:t>Mechanical Precession for the Axle of a Bicycle Pedal</a:t>
            </a:r>
            <a:endParaRPr lang="en-US" sz="2250" dirty="0"/>
          </a:p>
        </p:txBody>
      </p:sp>
      <p:sp>
        <p:nvSpPr>
          <p:cNvPr id="8" name="Content Placeholder 1"/>
          <p:cNvSpPr txBox="1">
            <a:spLocks/>
          </p:cNvSpPr>
          <p:nvPr/>
        </p:nvSpPr>
        <p:spPr>
          <a:xfrm>
            <a:off x="457200" y="1504950"/>
            <a:ext cx="8229600" cy="3124200"/>
          </a:xfrm>
          <a:prstGeom prst="rect">
            <a:avLst/>
          </a:prstGeom>
        </p:spPr>
        <p:txBody>
          <a:bodyPr vert="horz" lIns="68580" tIns="34290" rIns="68580" bIns="3429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1500" dirty="0">
              <a:solidFill>
                <a:schemeClr val="tx1"/>
              </a:solidFill>
            </a:endParaRPr>
          </a:p>
        </p:txBody>
      </p:sp>
      <p:sp>
        <p:nvSpPr>
          <p:cNvPr id="3" name="Rectangle 2">
            <a:extLst>
              <a:ext uri="{FF2B5EF4-FFF2-40B4-BE49-F238E27FC236}">
                <a16:creationId xmlns:a16="http://schemas.microsoft.com/office/drawing/2014/main" id="{2BB4984B-1A2D-4A1C-B084-289C98E65B5A}"/>
              </a:ext>
            </a:extLst>
          </p:cNvPr>
          <p:cNvSpPr/>
          <p:nvPr/>
        </p:nvSpPr>
        <p:spPr>
          <a:xfrm>
            <a:off x="4267200" y="1028701"/>
            <a:ext cx="4692510" cy="32772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K"/>
          </a:p>
        </p:txBody>
      </p:sp>
      <p:pic>
        <p:nvPicPr>
          <p:cNvPr id="12" name="Picture 11">
            <a:extLst>
              <a:ext uri="{FF2B5EF4-FFF2-40B4-BE49-F238E27FC236}">
                <a16:creationId xmlns:a16="http://schemas.microsoft.com/office/drawing/2014/main" id="{32CD5863-937C-4773-884A-A91A7281D4C7}"/>
              </a:ext>
            </a:extLst>
          </p:cNvPr>
          <p:cNvPicPr>
            <a:picLocks noChangeAspect="1"/>
          </p:cNvPicPr>
          <p:nvPr/>
        </p:nvPicPr>
        <p:blipFill>
          <a:blip r:embed="rId4"/>
          <a:stretch>
            <a:fillRect/>
          </a:stretch>
        </p:blipFill>
        <p:spPr>
          <a:xfrm>
            <a:off x="4366824" y="1440489"/>
            <a:ext cx="4525152" cy="2545398"/>
          </a:xfrm>
          <a:prstGeom prst="rect">
            <a:avLst/>
          </a:prstGeom>
        </p:spPr>
      </p:pic>
    </p:spTree>
    <p:extLst>
      <p:ext uri="{BB962C8B-B14F-4D97-AF65-F5344CB8AC3E}">
        <p14:creationId xmlns:p14="http://schemas.microsoft.com/office/powerpoint/2010/main" val="953185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B43C0D7-18BB-66FE-CE70-63FB126C949F}"/>
              </a:ext>
            </a:extLst>
          </p:cNvPr>
          <p:cNvSpPr>
            <a:spLocks noGrp="1"/>
          </p:cNvSpPr>
          <p:nvPr>
            <p:ph type="body" idx="1"/>
          </p:nvPr>
        </p:nvSpPr>
        <p:spPr/>
        <p:txBody>
          <a:bodyPr/>
          <a:lstStyle/>
          <a:p>
            <a:r>
              <a:rPr lang="en-US" sz="1800" b="1" dirty="0"/>
              <a:t>Solver setup</a:t>
            </a:r>
          </a:p>
        </p:txBody>
      </p:sp>
      <p:sp>
        <p:nvSpPr>
          <p:cNvPr id="2" name="Content Placeholder 1"/>
          <p:cNvSpPr>
            <a:spLocks noGrp="1"/>
          </p:cNvSpPr>
          <p:nvPr>
            <p:ph sz="half" idx="2"/>
          </p:nvPr>
        </p:nvSpPr>
        <p:spPr/>
        <p:txBody>
          <a:bodyPr>
            <a:normAutofit/>
          </a:bodyPr>
          <a:lstStyle/>
          <a:p>
            <a:r>
              <a:rPr lang="en-US" sz="1200" dirty="0">
                <a:solidFill>
                  <a:schemeClr val="tx1"/>
                </a:solidFill>
              </a:rPr>
              <a:t>Expand the continuation section in the settings for the </a:t>
            </a:r>
            <a:r>
              <a:rPr lang="en-US" sz="1200" i="1" dirty="0">
                <a:solidFill>
                  <a:schemeClr val="tx1"/>
                </a:solidFill>
              </a:rPr>
              <a:t>parametric </a:t>
            </a:r>
            <a:r>
              <a:rPr lang="en-US" sz="1200" dirty="0">
                <a:solidFill>
                  <a:schemeClr val="tx1"/>
                </a:solidFill>
              </a:rPr>
              <a:t>solver and enable tuning of step size. Decrease the initial – and minimum step size to 1e-10.</a:t>
            </a:r>
          </a:p>
          <a:p>
            <a:r>
              <a:rPr lang="en-US" sz="1200" dirty="0">
                <a:solidFill>
                  <a:schemeClr val="tx1"/>
                </a:solidFill>
              </a:rPr>
              <a:t>Change the non-linear method for the </a:t>
            </a:r>
            <a:r>
              <a:rPr lang="en-US" sz="1200" i="1" dirty="0">
                <a:solidFill>
                  <a:schemeClr val="tx1"/>
                </a:solidFill>
              </a:rPr>
              <a:t>Multibody Dynamics</a:t>
            </a:r>
            <a:r>
              <a:rPr lang="en-US" sz="1200" dirty="0">
                <a:solidFill>
                  <a:schemeClr val="tx1"/>
                </a:solidFill>
              </a:rPr>
              <a:t> step to </a:t>
            </a:r>
            <a:r>
              <a:rPr lang="en-US" sz="1200" i="1" dirty="0">
                <a:solidFill>
                  <a:schemeClr val="tx1"/>
                </a:solidFill>
              </a:rPr>
              <a:t>Automatic (Newton) </a:t>
            </a:r>
            <a:r>
              <a:rPr lang="en-US" sz="1200" dirty="0">
                <a:solidFill>
                  <a:schemeClr val="tx1"/>
                </a:solidFill>
              </a:rPr>
              <a:t>and increase the number of iterations from 7 to 20.</a:t>
            </a:r>
          </a:p>
        </p:txBody>
      </p:sp>
      <p:sp>
        <p:nvSpPr>
          <p:cNvPr id="6" name="Text Placeholder 5">
            <a:extLst>
              <a:ext uri="{FF2B5EF4-FFF2-40B4-BE49-F238E27FC236}">
                <a16:creationId xmlns:a16="http://schemas.microsoft.com/office/drawing/2014/main" id="{F13EDD66-2101-D7D6-7DDC-DA4254582A2D}"/>
              </a:ext>
            </a:extLst>
          </p:cNvPr>
          <p:cNvSpPr>
            <a:spLocks noGrp="1"/>
          </p:cNvSpPr>
          <p:nvPr>
            <p:ph type="body" sz="quarter" idx="3"/>
          </p:nvPr>
        </p:nvSpPr>
        <p:spPr/>
        <p:txBody>
          <a:bodyPr/>
          <a:lstStyle/>
          <a:p>
            <a:endParaRPr lang="en-US"/>
          </a:p>
        </p:txBody>
      </p:sp>
      <p:sp>
        <p:nvSpPr>
          <p:cNvPr id="9" name="Content Placeholder 8">
            <a:extLst>
              <a:ext uri="{FF2B5EF4-FFF2-40B4-BE49-F238E27FC236}">
                <a16:creationId xmlns:a16="http://schemas.microsoft.com/office/drawing/2014/main" id="{89B0B33D-C9F0-9DBB-C343-F28FECE54878}"/>
              </a:ext>
            </a:extLst>
          </p:cNvPr>
          <p:cNvSpPr>
            <a:spLocks noGrp="1"/>
          </p:cNvSpPr>
          <p:nvPr>
            <p:ph sz="quarter" idx="4"/>
          </p:nvPr>
        </p:nvSpPr>
        <p:spPr/>
        <p:txBody>
          <a:bodyPr/>
          <a:lstStyle/>
          <a:p>
            <a:endParaRPr lang="en-US" dirty="0"/>
          </a:p>
        </p:txBody>
      </p:sp>
      <p:sp>
        <p:nvSpPr>
          <p:cNvPr id="4" name="Title 3"/>
          <p:cNvSpPr>
            <a:spLocks noGrp="1"/>
          </p:cNvSpPr>
          <p:nvPr>
            <p:ph type="title"/>
          </p:nvPr>
        </p:nvSpPr>
        <p:spPr/>
        <p:txBody>
          <a:bodyPr>
            <a:normAutofit/>
          </a:bodyPr>
          <a:lstStyle/>
          <a:p>
            <a:r>
              <a:rPr lang="en-US" sz="2000" b="0" dirty="0"/>
              <a:t>Mechanical Precession for the Axle of a Bicycle Pedal</a:t>
            </a:r>
            <a:endParaRPr lang="en-US" sz="2250" dirty="0"/>
          </a:p>
        </p:txBody>
      </p:sp>
      <p:sp>
        <p:nvSpPr>
          <p:cNvPr id="8" name="Content Placeholder 1"/>
          <p:cNvSpPr txBox="1">
            <a:spLocks/>
          </p:cNvSpPr>
          <p:nvPr/>
        </p:nvSpPr>
        <p:spPr>
          <a:xfrm>
            <a:off x="457200" y="1504950"/>
            <a:ext cx="8229600" cy="3124200"/>
          </a:xfrm>
          <a:prstGeom prst="rect">
            <a:avLst/>
          </a:prstGeom>
        </p:spPr>
        <p:txBody>
          <a:bodyPr vert="horz" lIns="68580" tIns="34290" rIns="68580" bIns="3429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1500" dirty="0">
              <a:solidFill>
                <a:schemeClr val="tx1"/>
              </a:solidFill>
            </a:endParaRPr>
          </a:p>
        </p:txBody>
      </p:sp>
      <p:pic>
        <p:nvPicPr>
          <p:cNvPr id="3" name="Picture 2">
            <a:extLst>
              <a:ext uri="{FF2B5EF4-FFF2-40B4-BE49-F238E27FC236}">
                <a16:creationId xmlns:a16="http://schemas.microsoft.com/office/drawing/2014/main" id="{4A0E4C29-9296-4316-A260-844594E783DC}"/>
              </a:ext>
            </a:extLst>
          </p:cNvPr>
          <p:cNvPicPr>
            <a:picLocks noChangeAspect="1"/>
          </p:cNvPicPr>
          <p:nvPr/>
        </p:nvPicPr>
        <p:blipFill>
          <a:blip r:embed="rId3"/>
          <a:stretch>
            <a:fillRect/>
          </a:stretch>
        </p:blipFill>
        <p:spPr>
          <a:xfrm>
            <a:off x="4549176" y="1255799"/>
            <a:ext cx="4231616" cy="2905125"/>
          </a:xfrm>
          <a:prstGeom prst="rect">
            <a:avLst/>
          </a:prstGeom>
        </p:spPr>
      </p:pic>
    </p:spTree>
    <p:extLst>
      <p:ext uri="{BB962C8B-B14F-4D97-AF65-F5344CB8AC3E}">
        <p14:creationId xmlns:p14="http://schemas.microsoft.com/office/powerpoint/2010/main" val="2339742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81E2539-0D18-48A1-9C5F-F42ED3FD2E2A}"/>
              </a:ext>
            </a:extLst>
          </p:cNvPr>
          <p:cNvPicPr>
            <a:picLocks noChangeAspect="1"/>
          </p:cNvPicPr>
          <p:nvPr/>
        </p:nvPicPr>
        <p:blipFill>
          <a:blip r:embed="rId3"/>
          <a:stretch>
            <a:fillRect/>
          </a:stretch>
        </p:blipFill>
        <p:spPr>
          <a:xfrm>
            <a:off x="1143000" y="0"/>
            <a:ext cx="6858000" cy="5143500"/>
          </a:xfrm>
          <a:prstGeom prst="rect">
            <a:avLst/>
          </a:prstGeom>
        </p:spPr>
      </p:pic>
      <p:sp>
        <p:nvSpPr>
          <p:cNvPr id="4" name="Title 3"/>
          <p:cNvSpPr>
            <a:spLocks noGrp="1"/>
          </p:cNvSpPr>
          <p:nvPr>
            <p:ph type="title"/>
          </p:nvPr>
        </p:nvSpPr>
        <p:spPr/>
        <p:txBody>
          <a:bodyPr>
            <a:normAutofit/>
          </a:bodyPr>
          <a:lstStyle/>
          <a:p>
            <a:r>
              <a:rPr lang="en-US" sz="2000" b="0" dirty="0"/>
              <a:t>Animation in saddle frame</a:t>
            </a:r>
            <a:br>
              <a:rPr lang="en-US" sz="2000" b="0" dirty="0"/>
            </a:br>
            <a:endParaRPr lang="en-US" sz="2250" dirty="0"/>
          </a:p>
        </p:txBody>
      </p:sp>
      <p:sp>
        <p:nvSpPr>
          <p:cNvPr id="13" name="Content Placeholder 1">
            <a:extLst>
              <a:ext uri="{FF2B5EF4-FFF2-40B4-BE49-F238E27FC236}">
                <a16:creationId xmlns:a16="http://schemas.microsoft.com/office/drawing/2014/main" id="{8434AFCE-801C-42C6-8177-4639261D10ED}"/>
              </a:ext>
            </a:extLst>
          </p:cNvPr>
          <p:cNvSpPr>
            <a:spLocks noGrp="1"/>
          </p:cNvSpPr>
          <p:nvPr>
            <p:ph idx="1"/>
          </p:nvPr>
        </p:nvSpPr>
        <p:spPr/>
        <p:txBody>
          <a:bodyPr>
            <a:normAutofit/>
          </a:bodyPr>
          <a:lstStyle/>
          <a:p>
            <a:pPr marL="0" indent="0">
              <a:buNone/>
            </a:pPr>
            <a:r>
              <a:rPr lang="da-DK" sz="1200" b="1" dirty="0"/>
              <a:t> </a:t>
            </a:r>
            <a:endParaRPr lang="en-US" sz="1200" b="1" dirty="0"/>
          </a:p>
        </p:txBody>
      </p:sp>
      <p:sp>
        <p:nvSpPr>
          <p:cNvPr id="8" name="Content Placeholder 1"/>
          <p:cNvSpPr txBox="1">
            <a:spLocks/>
          </p:cNvSpPr>
          <p:nvPr/>
        </p:nvSpPr>
        <p:spPr>
          <a:xfrm>
            <a:off x="457200" y="1504950"/>
            <a:ext cx="8229600" cy="3124200"/>
          </a:xfrm>
          <a:prstGeom prst="rect">
            <a:avLst/>
          </a:prstGeom>
        </p:spPr>
        <p:txBody>
          <a:bodyPr vert="horz" lIns="68580" tIns="34290" rIns="68580" bIns="3429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1500" dirty="0">
              <a:solidFill>
                <a:schemeClr val="tx1"/>
              </a:solidFill>
            </a:endParaRPr>
          </a:p>
        </p:txBody>
      </p:sp>
    </p:spTree>
    <p:extLst>
      <p:ext uri="{BB962C8B-B14F-4D97-AF65-F5344CB8AC3E}">
        <p14:creationId xmlns:p14="http://schemas.microsoft.com/office/powerpoint/2010/main" val="4174339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38FD3E3-56DD-4C38-9A90-E2D247C2D0E0}"/>
              </a:ext>
            </a:extLst>
          </p:cNvPr>
          <p:cNvPicPr>
            <a:picLocks noChangeAspect="1"/>
          </p:cNvPicPr>
          <p:nvPr/>
        </p:nvPicPr>
        <p:blipFill>
          <a:blip r:embed="rId3"/>
          <a:stretch>
            <a:fillRect/>
          </a:stretch>
        </p:blipFill>
        <p:spPr>
          <a:xfrm>
            <a:off x="1009650" y="687121"/>
            <a:ext cx="6576839" cy="4932629"/>
          </a:xfrm>
          <a:prstGeom prst="rect">
            <a:avLst/>
          </a:prstGeom>
        </p:spPr>
      </p:pic>
      <p:sp>
        <p:nvSpPr>
          <p:cNvPr id="4" name="Title 3"/>
          <p:cNvSpPr>
            <a:spLocks noGrp="1"/>
          </p:cNvSpPr>
          <p:nvPr>
            <p:ph type="title"/>
          </p:nvPr>
        </p:nvSpPr>
        <p:spPr/>
        <p:txBody>
          <a:bodyPr>
            <a:normAutofit/>
          </a:bodyPr>
          <a:lstStyle/>
          <a:p>
            <a:r>
              <a:rPr lang="en-US" sz="2000" b="0" dirty="0"/>
              <a:t>Animation in crank frame</a:t>
            </a:r>
            <a:br>
              <a:rPr lang="en-US" sz="2000" b="0" dirty="0"/>
            </a:br>
            <a:endParaRPr lang="en-US" sz="2250" dirty="0"/>
          </a:p>
        </p:txBody>
      </p:sp>
      <p:sp>
        <p:nvSpPr>
          <p:cNvPr id="8" name="Content Placeholder 1"/>
          <p:cNvSpPr txBox="1">
            <a:spLocks/>
          </p:cNvSpPr>
          <p:nvPr/>
        </p:nvSpPr>
        <p:spPr>
          <a:xfrm>
            <a:off x="457200" y="1504950"/>
            <a:ext cx="8229600" cy="3124200"/>
          </a:xfrm>
          <a:prstGeom prst="rect">
            <a:avLst/>
          </a:prstGeom>
        </p:spPr>
        <p:txBody>
          <a:bodyPr vert="horz" lIns="68580" tIns="34290" rIns="68580" bIns="3429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1500" dirty="0">
              <a:solidFill>
                <a:schemeClr val="tx1"/>
              </a:solidFill>
            </a:endParaRPr>
          </a:p>
        </p:txBody>
      </p:sp>
      <p:sp>
        <p:nvSpPr>
          <p:cNvPr id="10" name="Content Placeholder 1">
            <a:extLst>
              <a:ext uri="{FF2B5EF4-FFF2-40B4-BE49-F238E27FC236}">
                <a16:creationId xmlns:a16="http://schemas.microsoft.com/office/drawing/2014/main" id="{9FD00F71-E64B-497F-8130-EF836104458D}"/>
              </a:ext>
            </a:extLst>
          </p:cNvPr>
          <p:cNvSpPr>
            <a:spLocks noGrp="1"/>
          </p:cNvSpPr>
          <p:nvPr>
            <p:ph idx="1"/>
          </p:nvPr>
        </p:nvSpPr>
        <p:spPr>
          <a:xfrm>
            <a:off x="628650" y="1028700"/>
            <a:ext cx="3638550" cy="3752850"/>
          </a:xfrm>
        </p:spPr>
        <p:txBody>
          <a:bodyPr>
            <a:normAutofit/>
          </a:bodyPr>
          <a:lstStyle/>
          <a:p>
            <a:pPr marL="0" indent="0">
              <a:buNone/>
            </a:pPr>
            <a:r>
              <a:rPr lang="en-US" sz="1200" b="1" dirty="0"/>
              <a:t>(pedal force moves </a:t>
            </a:r>
            <a:br>
              <a:rPr lang="en-US" sz="1200" b="1" dirty="0"/>
            </a:br>
            <a:r>
              <a:rPr lang="en-US" sz="1200" b="1" dirty="0"/>
              <a:t>in a half circle)</a:t>
            </a:r>
          </a:p>
        </p:txBody>
      </p:sp>
      <p:sp>
        <p:nvSpPr>
          <p:cNvPr id="11" name="Rectangle 10">
            <a:extLst>
              <a:ext uri="{FF2B5EF4-FFF2-40B4-BE49-F238E27FC236}">
                <a16:creationId xmlns:a16="http://schemas.microsoft.com/office/drawing/2014/main" id="{1BAC999A-9152-480B-A3EB-0F1B8EADE0FC}"/>
              </a:ext>
            </a:extLst>
          </p:cNvPr>
          <p:cNvSpPr/>
          <p:nvPr/>
        </p:nvSpPr>
        <p:spPr>
          <a:xfrm>
            <a:off x="6114059" y="4458383"/>
            <a:ext cx="2845651" cy="369332"/>
          </a:xfrm>
          <a:prstGeom prst="rect">
            <a:avLst/>
          </a:prstGeom>
        </p:spPr>
        <p:txBody>
          <a:bodyPr wrap="none">
            <a:spAutoFit/>
          </a:bodyPr>
          <a:lstStyle/>
          <a:p>
            <a:r>
              <a:rPr lang="en-US" sz="900" dirty="0">
                <a:hlinkClick r:id="rId4" action="ppaction://hlinkfile"/>
              </a:rPr>
              <a:t>Mechanical Precession for the Axle of a Bicycle Pedal</a:t>
            </a:r>
            <a:endParaRPr lang="en-US" sz="900" dirty="0"/>
          </a:p>
          <a:p>
            <a:endParaRPr lang="en-DK" sz="900" b="1" u="sng" dirty="0">
              <a:solidFill>
                <a:srgbClr val="3B80B6"/>
              </a:solidFill>
            </a:endParaRPr>
          </a:p>
        </p:txBody>
      </p:sp>
    </p:spTree>
    <p:extLst>
      <p:ext uri="{BB962C8B-B14F-4D97-AF65-F5344CB8AC3E}">
        <p14:creationId xmlns:p14="http://schemas.microsoft.com/office/powerpoint/2010/main" val="2983797462"/>
      </p:ext>
    </p:extLst>
  </p:cSld>
  <p:clrMapOvr>
    <a:masterClrMapping/>
  </p:clrMapOvr>
</p:sld>
</file>

<file path=ppt/theme/theme1.xml><?xml version="1.0" encoding="utf-8"?>
<a:theme xmlns:a="http://schemas.openxmlformats.org/drawingml/2006/main" name="COMSOL_Apr25">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25" id="{9EE01D0D-25D1-CD47-AE3E-F5E510E9EB4F}" vid="{169F4AEA-1033-2C4D-9DD1-E87413C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8673</TotalTime>
  <Words>208</Words>
  <Application>Microsoft Office PowerPoint</Application>
  <PresentationFormat>On-screen Show (16:9)</PresentationFormat>
  <Paragraphs>23</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Wingdings</vt:lpstr>
      <vt:lpstr>Lato</vt:lpstr>
      <vt:lpstr>Lato Light</vt:lpstr>
      <vt:lpstr>Lato Black</vt:lpstr>
      <vt:lpstr>Arial</vt:lpstr>
      <vt:lpstr>COMSOL_Apr25</vt:lpstr>
      <vt:lpstr>Mechanical Precession for  the Axle of a Bicycle Pedal</vt:lpstr>
      <vt:lpstr>Mechanical Precession for the Axle of a Bicycle Pedal</vt:lpstr>
      <vt:lpstr>Mechanical Precession for the Axle of a Bicycle Pedal</vt:lpstr>
      <vt:lpstr>Animation in saddle frame </vt:lpstr>
      <vt:lpstr>Animation in crank frame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Kristian Ejlebjærg Jensen</cp:lastModifiedBy>
  <cp:revision>87</cp:revision>
  <dcterms:created xsi:type="dcterms:W3CDTF">2022-04-21T12:06:36Z</dcterms:created>
  <dcterms:modified xsi:type="dcterms:W3CDTF">2024-04-19T11:03:24Z</dcterms:modified>
</cp:coreProperties>
</file>