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8" r:id="rId12"/>
    <p:sldId id="260" r:id="rId14"/>
    <p:sldId id="261" r:id="rId15"/>
    <p:sldId id="263" r:id="rId17"/>
    <p:sldId id="264" r:id="rId18"/>
    <p:sldId id="265" r:id="rId19"/>
    <p:sldId id="266" r:id="rId20"/>
    <p:sldId id="268" r:id="rId22"/>
    <p:sldId id="270" r:id="rId24"/>
    <p:sldId id="271" r:id="rId25"/>
    <p:sldId id="273" r:id="rId27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2" Target="slides/slide3.xml" Type="http://schemas.openxmlformats.org/officeDocument/2006/relationships/slide"/><Relationship Id="rId14" Target="slides/slide4.xml" Type="http://schemas.openxmlformats.org/officeDocument/2006/relationships/slide"/><Relationship Id="rId15" Target="slides/slide2.xml" Type="http://schemas.openxmlformats.org/officeDocument/2006/relationships/slide"/><Relationship Id="rId17" Target="slides/slide6.xml" Type="http://schemas.openxmlformats.org/officeDocument/2006/relationships/slide"/><Relationship Id="rId18" Target="slides/slide5.xml" Type="http://schemas.openxmlformats.org/officeDocument/2006/relationships/slide"/><Relationship Id="rId19" Target="slides/slide7.xml" Type="http://schemas.openxmlformats.org/officeDocument/2006/relationships/slide"/><Relationship Id="rId20" Target="slides/slide8.xml" Type="http://schemas.openxmlformats.org/officeDocument/2006/relationships/slide"/><Relationship Id="rId22" Target="slides/slide10.xml" Type="http://schemas.openxmlformats.org/officeDocument/2006/relationships/slide"/><Relationship Id="rId24" Target="slides/slide11.xml" Type="http://schemas.openxmlformats.org/officeDocument/2006/relationships/slide"/><Relationship Id="rId25" Target="slides/slide9.xml" Type="http://schemas.openxmlformats.org/officeDocument/2006/relationships/slide"/><Relationship Id="rId27" Target="slides/slide13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4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6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6.pn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9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4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10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3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13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4.png" Type="http://schemas.openxmlformats.org/officeDocument/2006/relationships/image"/><Relationship Id="rId3" Target="../media/image15.png" Type="http://schemas.openxmlformats.org/officeDocument/2006/relationships/image"/><Relationship Id="rId4" Type="http://schemas.openxmlformats.org/officeDocument/2006/relationships/tags" Target="../tags/tag4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Wicking in a Paper Strip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Overview</a:t>
            </a:r>
          </a:p>
        </p:txBody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457200" y="1332000"/>
          <a:ext cx="8406800" cy="2674757"/>
        </p:xfrm>
        <a:graphic>
          <a:graphicData uri="http://schemas.openxmlformats.org/drawingml/2006/table">
            <a:tbl>
              <a:tblPr/>
              <a:tblGrid>
                <a:gridCol w="1937880"/>
                <a:gridCol w="2147198"/>
                <a:gridCol w="2103309"/>
                <a:gridCol w="2116813"/>
              </a:tblGrid>
              <a:tr h="254000">
                <a:tc gridSpan="4"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true" u="none">
                          <a:solidFill>
                            <a:srgbClr val="1B4D81"/>
                          </a:solidFill>
                          <a:latin typeface="Lato"/>
                        </a:rPr>
                        <a:t>Parameters 1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true"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true"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true"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true" i="false" u="none">
                          <a:solidFill>
                            <a:srgbClr val="393A39"/>
                          </a:solidFill>
                          <a:latin typeface="Lato"/>
                        </a:rPr>
                        <a:t>Name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true" i="false" u="none">
                          <a:solidFill>
                            <a:srgbClr val="393A39"/>
                          </a:solidFill>
                          <a:latin typeface="Lato"/>
                        </a:rPr>
                        <a:t>Expression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true" i="false" u="none">
                          <a:solidFill>
                            <a:srgbClr val="393A39"/>
                          </a:solidFill>
                          <a:latin typeface="Lato"/>
                        </a:rPr>
                        <a:t>Value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true" i="false" u="none">
                          <a:solidFill>
                            <a:srgbClr val="393A39"/>
                          </a:solidFill>
                          <a:latin typeface="Lato"/>
                        </a:rPr>
                        <a:t>Description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gamma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0.0723[N/m]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0.0723 N/m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Surface tension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theta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0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0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Contact angle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Rc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8.8e-7[m]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8.8E−7 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Pore radius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pec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2*gamma*cos(theta)/Rc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1.6432E5 N/m²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Entry capillary pressure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lp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2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2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Pore size distribution index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por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0.6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0.6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Porosity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K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por/8*Rc^2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5.808E−14 m²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Permeability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Introduction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37528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When a dry porous material is put into contact with a fluid, it will absorb the fluid due to capillary forces.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Absorption will continue until an equilibrium is reached where the gravitational forces balance the capillary forces.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Water saturation in a wicking paper strip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Overview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interface Multiphase Flow in Porous Media is used with the phases water and air.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porous domain is modeled in 2D (0.015  m    x 0.12  m).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model solves for air saturation and water pressure.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Brooks and Corey-Model for capillary pressure and relative permeability is used.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Permeability and entry pressure values are taken from: Masoodi, R. and Pillai, K.M. (2010):"Darcy's law-based Model for Wicking in a Paper-like swelling Porous Media". AlChE J., 56, 2257-2267. doi:10.1002/aic.12163 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Equations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97096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algn="l">
              <a:spcAft>
                <a:spcPct val="30000"/>
              </a:spcAft>
            </a:pPr>
            <a:r>
              <a:rPr lang="en-US" sz="1120" b="false" i="true" u="none">
                <a:solidFill>
                  <a:srgbClr val="1B4D81"/>
                </a:solidFill>
                <a:latin typeface="Lato"/>
              </a:rPr>
              <a:t>Darcy's Law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Darcy's Law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2207596"/>
            <a:ext cx="2184400" cy="4699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3058496"/>
            <a:ext cx="939800" cy="444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Equations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97096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algn="l">
              <a:spcAft>
                <a:spcPct val="30000"/>
              </a:spcAft>
            </a:pPr>
            <a:r>
              <a:rPr lang="en-US" sz="1120" b="false" i="true" u="none">
                <a:solidFill>
                  <a:srgbClr val="1B4D81"/>
                </a:solidFill>
                <a:latin typeface="Lato"/>
              </a:rPr>
              <a:t>Phase Transport in Porous Media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Phase Transport in Porous Media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2207596"/>
            <a:ext cx="2057400" cy="546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Equations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Multiphase Flow in Porous Media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527300" cy="6985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953500"/>
            <a:ext cx="2578100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Initial and Boundary Conditions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Initial air saturation: 0.99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No flux and no flow conditions at the side boundaries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Bottom boundary: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Atmospheric (reference) pressure for water phase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No flux for air phase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Top boundary: 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(Hydrostatic) atmospheric pressure minus the capillary pressure for water phase (weak constraint)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spcAft>
                <a:spcPct val="15000"/>
              </a:spcAft>
              <a:buFont typeface=""/>
              <a:buChar char="‒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Mass flux for air phase equal to the Lagrange multiplier corresponding to this pressure condition for the total mass conservation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37528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The figure shows the amount of water that is absorbed by the paper strip as a function of time.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The simulation values (solid line) are compared with those calculated from the analytical expression given by the Lucas-Washburn equation (dotted line)</a:t>
            </a:r>
          </a:p>
        </p:txBody>
      </p:sp>
      <p:sp>
        <p:nvSpPr>
          <p:cNvPr id="6" name="AutoShape 6"/>
          <p:cNvSpPr/>
          <p:nvPr/>
        </p:nvSpPr>
        <p:spPr>
          <a:xfrm>
            <a:off x="3921398" y="4592343"/>
            <a:ext cx="533488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Water uptake versus time. Solid line: numerical simulation; dotted line: Solution from Lucas-Washburn equation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21398" y="1332000"/>
            <a:ext cx="4347124" cy="326034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Mesh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Mapped mesh: 1x200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Distribution in vertical direction: arithmetic sequence with element ratio of 1000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Dense mesh at the bottom is needed to resolve very steep saturation gradients in the initial phase of the process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Mesh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37528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After 600 s, the paper strip is already soaked with water.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The figure shows the water saturation for different output times.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Water Saturation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Lucas-Washburn-Equation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2348000"/>
            <a:ext cx="2843320" cy="27368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H</a:t>
            </a:r>
            <a:r>
              <a:rPr b="false" baseline="-25000" i="false" lang="en-US" sz="1600" u="none">
                <a:solidFill>
                  <a:srgbClr val="393A39"/>
                </a:solidFill>
                <a:latin typeface="Lato"/>
              </a:rPr>
              <a:t>lf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 is the liquid water front, γ the surface tension, R</a:t>
            </a:r>
            <a:r>
              <a:rPr b="false" baseline="-25000" i="false" lang="en-US" sz="1600" u="none">
                <a:solidFill>
                  <a:srgbClr val="393A39"/>
                </a:solidFill>
                <a:latin typeface="Lato"/>
              </a:rPr>
              <a:t>c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 the pore radius, Θ the contact angle, and μ</a:t>
            </a:r>
            <a:r>
              <a:rPr b="false" baseline="-25000" i="false" lang="en-US" sz="1600" u="none">
                <a:solidFill>
                  <a:srgbClr val="393A39"/>
                </a:solidFill>
                <a:latin typeface="Lato"/>
              </a:rPr>
              <a:t>w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 the dynamic viscosity of water.</a:t>
            </a:r>
          </a:p>
        </p:txBody>
      </p:sp>
      <p:sp>
        <p:nvSpPr>
          <p:cNvPr id="6" name="AutoShape 6"/>
          <p:cNvSpPr/>
          <p:nvPr/>
        </p:nvSpPr>
        <p:spPr>
          <a:xfrm>
            <a:off x="3921398" y="4592343"/>
            <a:ext cx="533488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Water uptake versus time. Solid line: numerical simulation; dotted line: Solution from Lucas-Washburn equation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21398" y="1332000"/>
            <a:ext cx="4347124" cy="326034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332000"/>
            <a:ext cx="1600200" cy="635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4&lt;/Entity&gt;&lt;Tag&gt;pg4&lt;/Tag&gt;&lt;Node&gt;Results &amp;gt; Water Saturation 3D&lt;/Node&gt;&lt;LinkType&gt;Image&lt;/LinkType&gt;&lt;ModelLink directoryType=&quot;none&quot;&gt;H:\hub\root\build\main\daily\test\tapplications\Porous_Media_Flow_Module\Fluid_Flow\wicking_paper.mph&lt;/ModelLink&gt;&lt;LocalPath&gt;wicking_paper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, \small m, \small 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8.447905540466309&quot;/&gt;&lt;Property name=&quot;zoomanglefull&quot; type=&quot;real&quot; value=&quot;20.79230308532715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0.4945765435695648, 0.15889878571033478, 0.39560067653656006&quot;/&gt;&lt;Property name=&quot;target&quot; type=&quot;realarray&quot; value=&quot;0.007499992847442627, 0.06000000238418579, 4.999935626983643E-4&quot;/&gt;&lt;Property name=&quot;up&quot; type=&quot;realarray&quot; value=&quot;-0.12236571311950684, 0.9877917766571045, -0.09640556573867798&quot;/&gt;&lt;Property name=&quot;rotationpoint&quot; type=&quot;realarray&quot; value=&quot;0.007499999832361937, 0.05999999865889549, 5.000000237487257E-4&quot;/&gt;&lt;Property name=&quot;viewoffset&quot; type=&quot;realarray&quot; value=&quot;-0.07621535658836365, -0.03183694839385746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9:45:36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3&lt;/Entity&gt;&lt;Tag&gt;pg3&lt;/Tag&gt;&lt;Node&gt;Results &amp;gt; Water Saturation (grouped)&lt;/Node&gt;&lt;LinkType&gt;Image&lt;/LinkType&gt;&lt;ModelLink directoryType=&quot;none&quot;&gt;H:\hub\root\build\main\daily\test\tapplications\Porous_Media_Flow_Module\Fluid_Flow\wicking_paper.mph&lt;/ModelLink&gt;&lt;LocalPath&gt;wicking_paper.mph&lt;/LocalPath&gt;&lt;SDim&gt;2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/&gt;&lt;PropSet id=&quot;axis&quot;&gt;&lt;Property name=&quot;xmin&quot; type=&quot;real&quot; value=&quot;-0.08324999362230301&quot;/&gt;&lt;Property name=&quot;xmax&quot; type=&quot;real&quot; value=&quot;0.09824998676776886&quot;/&gt;&lt;Property name=&quot;ymin&quot; type=&quot;real&quot; value=&quot;-0.00558749632909894&quot;/&gt;&lt;Property name=&quot;ymax&quot; type=&quot;real&quot; value=&quot;0.12558749318122864&quot;/&gt;&lt;Property name=&quot;xminhidden&quot; type=&quot;real&quot; value=&quot;-0.08324999362230301&quot;/&gt;&lt;Property name=&quot;xmaxhidden&quot; type=&quot;real&quot; value=&quot;0.09824998676776886&quot;/&gt;&lt;Property name=&quot;yminhidden&quot; type=&quot;real&quot; value=&quot;-0.00558749632909894&quot;/&gt;&lt;Property name=&quot;ymaxhidden&quot; type=&quot;real&quot; value=&quot;0.12558749318122864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-0.21176467835903168&quot;/&gt;&lt;Property name=&quot;abstractviewrratio&quot; type=&quot;real&quot; value=&quot;0.21176467835903168&quot;/&gt;&lt;Property name=&quot;abstractviewbratio&quot; type=&quot;real&quot; value=&quot;-0.04999997839331627&quot;/&gt;&lt;Property name=&quot;abstractviewtratio&quot; type=&quot;real&quot; value=&quot;0.05000004172325134&quot;/&gt;&lt;Property name=&quot;abstractviewxscale&quot; type=&quot;real&quot; value=&quot;4.1249996866099536E-4&quot;/&gt;&lt;Property name=&quot;abstractviewyscale&quot; type=&quot;real&quot; value=&quot;4.124999977648258E-4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586, 376&quot;/&gt;&lt;Property name=&quot;renderareasizedip&quot; type=&quot;realarray&quot; value=&quot;440, 318&quot;/&gt;&lt;/PropSet&gt;&lt;PropSet id=&quot;clip&quot;/&gt;&lt;PropSet id=&quot;table&quot;/&gt;&lt;UpdateTimeStamp&gt;Sep 27, 2023, 9:45:52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5&lt;/Entity&gt;&lt;Tag&gt;pg5&lt;/Tag&gt;&lt;Node&gt;Results &amp;gt; Water Uptake&lt;/Node&gt;&lt;LinkType&gt;Image&lt;/LinkType&gt;&lt;ModelLink directoryType=&quot;none&quot;&gt;H:\hub\root\build\main\daily\test\tapplications\Porous_Media_Flow_Module\Fluid_Flow\wicking_paper.mph&lt;/ModelLink&gt;&lt;LocalPath&gt;wicking_paper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10.79865016872891&quot;/&gt;&lt;Property name=&quot;xmax&quot; type=&quot;real&quot; value=&quot;610.798650168729&quot;/&gt;&lt;Property name=&quot;ymin&quot; type=&quot;real&quot; value=&quot;-0.0305378286567047&quot;/&gt;&lt;Property name=&quot;ymax&quot; type=&quot;real&quot; value=&quot;1.1105378286567047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9:45:56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5&lt;/Entity&gt;&lt;Tag&gt;pg5&lt;/Tag&gt;&lt;Node&gt;Results &amp;gt; Water Uptake&lt;/Node&gt;&lt;LinkType&gt;Image&lt;/LinkType&gt;&lt;ModelLink directoryType=&quot;none&quot;&gt;H:\hub\root\build\main\daily\test\tapplications\Porous_Media_Flow_Module\Fluid_Flow\wicking_paper.mph&lt;/ModelLink&gt;&lt;LocalPath&gt;wicking_paper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10.79865016872891&quot;/&gt;&lt;Property name=&quot;xmax&quot; type=&quot;real&quot; value=&quot;610.798650168729&quot;/&gt;&lt;Property name=&quot;ymin&quot; type=&quot;real&quot; value=&quot;-0.0305378286567047&quot;/&gt;&lt;Property name=&quot;ymax&quot; type=&quot;real&quot; value=&quot;1.1105378286567047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9:45:56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2023-09-27T19:46:03Z</dcterms:created>
  <dc:creator>COMSOL</dc:creator>
  <cp:lastModifiedBy>COMSOL</cp:lastModifiedBy>
  <dcterms:modified xsi:type="dcterms:W3CDTF">2023-09-27T19:46:03Z</dcterms:modified>
  <cp:revision>1</cp:revision>
  <dc:title>Wicking in a Paper Strip</dc:title>
</cp:coreProperties>
</file>