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3" r:id="rId17"/>
    <p:sldId id="264" r:id="rId18"/>
    <p:sldId id="265" r:id="rId19"/>
    <p:sldId id="266" r:id="rId20"/>
    <p:sldId id="267" r:id="rId2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5" Target="slides/slide6.xml" Type="http://schemas.openxmlformats.org/officeDocument/2006/relationships/slide"/><Relationship Id="rId17" Target="slides/slide8.xml" Type="http://schemas.openxmlformats.org/officeDocument/2006/relationships/slide"/><Relationship Id="rId18" Target="slides/slide7.xml" Type="http://schemas.openxmlformats.org/officeDocument/2006/relationships/slide"/><Relationship Id="rId19" Target="slides/slide9.xml" Type="http://schemas.openxmlformats.org/officeDocument/2006/relationships/slide"/><Relationship Id="rId20" Target="slides/slide10.xml" Type="http://schemas.openxmlformats.org/officeDocument/2006/relationships/slide"/><Relationship Id="rId21" Target="slides/slide1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1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5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Drug Release from a Biomaterial Matrix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Biomaterial matrices for drug release are useful for in vivo tissue regeneration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following example describes the release of a drug from a biomaterial matrix into damaged cell tissue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Specifically, a nerve guide delivers a regenerating drug to damaged nerve ends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model examines detailed drug-release kinetics, with rate expressions handling drug dissociation/association reactions as well as matrix degradation by enzyme catalysis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enzyme reaction is described by Michaelis-Menten kinetics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model enables investigation of design parameters governing the rate of drug release such as drug-to-biomaterial affinity, biomaterial degradation, drug loading, and the influence of geometry and composition of the biomaterial matrix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  <a:endParaRPr lang="en-US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586000"/>
            <a:ext cx="2057400" cy="4445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411500"/>
            <a:ext cx="838200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2D modeling domain, reduced by axial symmetry and a mirror plane, for the space-dependent model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biomaterial holding the drug is assumed to have a strictly cylindrical shape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107606"/>
            <a:ext cx="4800600" cy="684198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Modeling domains reduced to 2D by axial symmetry. The regions are: the nerve-cell tissue, the biomaterial matrix, and the surrounding medium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351696"/>
            <a:ext cx="4800600" cy="37559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Chemistry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7559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Transport of Diluted Species in Porous Catalysts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5207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775700"/>
            <a:ext cx="17653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concentration of the drug, and other modeled bulk species, across the modeling domain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Bulk species concentration after 1.5 h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concentration transients of the reacting species in a perfectly mixed (space-independent) system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2683"/>
            <a:ext cx="4800600" cy="498584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Concentrations of all reacting species (mol/ m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3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 as functions of time (s)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2233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As mentioned earlier, the enzyme originates from the nerve-cell tissue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From the figure, where the total drug release is shown, it is clear that matrix degradation has a directing effect on the drug release toward the damaged cell region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3986381"/>
            <a:ext cx="4800600" cy="771188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 profiles describing the total drug concentration (c</a:t>
            </a:r>
            <a:r>
              <a:rPr b="false" baseline="-25000" i="true" lang="en-US" sz="1200" u="none">
                <a:solidFill>
                  <a:srgbClr val="1B4D81"/>
                </a:solidFill>
                <a:latin typeface="Lato"/>
              </a:rPr>
              <a:t>d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 + c</a:t>
            </a:r>
            <a:r>
              <a:rPr b="false" baseline="-25000" i="true" lang="en-US" sz="1200" u="none">
                <a:solidFill>
                  <a:srgbClr val="1B4D81"/>
                </a:solidFill>
                <a:latin typeface="Lato"/>
              </a:rPr>
              <a:t>pd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 across the modeling domain. Profiles were collected at times up to 8 h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38593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visualizes the biomaterial matrix degradation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plotted total matrix site concentrations (c</a:t>
            </a:r>
            <a:r>
              <a:rPr b="false" baseline="-25000" i="false" lang="en-US" sz="1400" u="none">
                <a:solidFill>
                  <a:srgbClr val="393A39"/>
                </a:solidFill>
                <a:latin typeface="Lato"/>
              </a:rPr>
              <a:t>mp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+ c</a:t>
            </a:r>
            <a:r>
              <a:rPr b="false" baseline="-25000" i="false" lang="en-US" sz="1400" u="none">
                <a:solidFill>
                  <a:srgbClr val="393A39"/>
                </a:solidFill>
                <a:latin typeface="Lato"/>
              </a:rPr>
              <a:t>mpd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) shows how the degradation front passes through the biomaterial geometry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03558"/>
            <a:ext cx="4800600" cy="536833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 profiles describing the total matrix site concentration (c</a:t>
            </a:r>
            <a:r>
              <a:rPr b="false" baseline="-25000" i="true" lang="en-US" sz="1200" u="none">
                <a:solidFill>
                  <a:srgbClr val="1B4D81"/>
                </a:solidFill>
                <a:latin typeface="Lato"/>
              </a:rPr>
              <a:t>mp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 + c</a:t>
            </a:r>
            <a:r>
              <a:rPr b="false" baseline="-25000" i="true" lang="en-US" sz="1200" u="none">
                <a:solidFill>
                  <a:srgbClr val="1B4D81"/>
                </a:solidFill>
                <a:latin typeface="Lato"/>
              </a:rPr>
              <a:t>mpd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03108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how the different forms of the drug are distributed over the domains, and also how they vary during the simulation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Note that the free drug (not bound to the matrix) reaches a maximum after about 5 h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Time development of the drug distribution among the domains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Biomaterial Concentrations, 0D model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9.888909980026989E-11&quot;/&gt;&lt;Property name=&quot;xmax&quot; type=&quot;real&quot; value=&quot;122055.31844657045&quot;/&gt;&lt;Property name=&quot;ymin&quot; type=&quot;real&quot; value=&quot;-4.084594845194786E-4&quot;/&gt;&lt;Property name=&quot;ymax&quot; type=&quot;real&quot; value=&quot;0.01117959282178208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n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ff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22:20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Bulk Concentrations, 3D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ff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ff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rev1_3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4.010139465332031&quot;/&gt;&lt;Property name=&quot;zoomanglefull&quot; type=&quot;real&quot; value=&quot;12.5558366775512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206.85894775390625, 2.061601161956787, 53.7761116027832&quot;/&gt;&lt;Property name=&quot;target&quot; type=&quot;realarray&quot; value=&quot;-0.8748626708984375, 8.997823715209961, -1.9982490539550781&quot;/&gt;&lt;Property name=&quot;up&quot; type=&quot;realarray&quot; value=&quot;-0.2593144178390503, -2.999279531650245E-4, 0.9657854437828064&quot;/&gt;&lt;Property name=&quot;rotationpoint&quot; type=&quot;realarray&quot; value=&quot;-0.8748292922973633, 8.99759292602539, -1.9980745315551758&quot;/&gt;&lt;Property name=&quot;viewoffset&quot; type=&quot;realarray&quot; value=&quot;-0.06608826667070389, 0.03219383582472801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1100, 700&quot;/&gt;&lt;Property name=&quot;renderareasizedip&quot; type=&quot;realarray&quot; value=&quot;1100, 700&quot;/&gt;&lt;/PropSet&gt;&lt;PropSet id=&quot;axis&quot;/&gt;&lt;PropSet id=&quot;clip&quot;/&gt;&lt;PropSet id=&quot;table&quot;/&gt;&lt;UpdateTimeStamp&gt;Sep 27, 2023, 9:22:24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0&lt;/Entity&gt;&lt;Tag&gt;pg10&lt;/Tag&gt;&lt;Node&gt;Results &amp;gt; Total Drug Concentration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1355209084920162&quot;/&gt;&lt;Property name=&quot;xmax&quot; type=&quot;real&quot; value=&quot;6.135520908492016&quot;/&gt;&lt;Property name=&quot;ymin&quot; type=&quot;real&quot; value=&quot;-2.2007309805691618E-4&quot;/&gt;&lt;Property name=&quot;ymax&quot; type=&quot;real&quot; value=&quot;0.005920744367085884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22:30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1&lt;/Entity&gt;&lt;Tag&gt;pg11&lt;/Tag&gt;&lt;Node&gt;Results &amp;gt; Total Matrix Concentration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0.9595114804894436&quot;/&gt;&lt;Property name=&quot;xmax&quot; type=&quot;real&quot; value=&quot;3.0404670331818338&quot;/&gt;&lt;Property name=&quot;ymin&quot; type=&quot;real&quot; value=&quot;-7.626873709048877E-4&quot;/&gt;&lt;Property name=&quot;ymax&quot; type=&quot;real&quot; value=&quot;0.02076358350453112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22:35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2&lt;/Entity&gt;&lt;Tag&gt;pg12&lt;/Tag&gt;&lt;Node&gt;Results &amp;gt; Drug Distribution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34687824633775466&quot;/&gt;&lt;Property name=&quot;xmax&quot; type=&quot;real&quot; value=&quot;16.346878246337756&quot;/&gt;&lt;Property name=&quot;ymin&quot; type=&quot;real&quot; value=&quot;-5.7099473688391107E-11&quot;/&gt;&lt;Property name=&quot;ymax&quot; type=&quot;real&quot; value=&quot;1.5651459134580468E-9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22:38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2023-09-27T19:22:41Z</dcterms:created>
  <dc:creator>COMSOL</dc:creator>
  <cp:lastModifiedBy>COMSOL</cp:lastModifiedBy>
  <dcterms:modified xsi:type="dcterms:W3CDTF">2023-09-27T19:22:41Z</dcterms:modified>
  <cp:revision>1</cp:revision>
  <dc:title>Drug Release from a Biomaterial Matrix</dc:title>
</cp:coreProperties>
</file>